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29" r:id="rId2"/>
    <p:sldMasterId id="2147483748" r:id="rId3"/>
  </p:sldMasterIdLst>
  <p:notesMasterIdLst>
    <p:notesMasterId r:id="rId42"/>
  </p:notesMasterIdLst>
  <p:handoutMasterIdLst>
    <p:handoutMasterId r:id="rId43"/>
  </p:handoutMasterIdLst>
  <p:sldIdLst>
    <p:sldId id="415" r:id="rId4"/>
    <p:sldId id="409" r:id="rId5"/>
    <p:sldId id="437" r:id="rId6"/>
    <p:sldId id="438" r:id="rId7"/>
    <p:sldId id="274" r:id="rId8"/>
    <p:sldId id="275" r:id="rId9"/>
    <p:sldId id="276" r:id="rId10"/>
    <p:sldId id="277" r:id="rId11"/>
    <p:sldId id="278" r:id="rId12"/>
    <p:sldId id="279" r:id="rId13"/>
    <p:sldId id="787" r:id="rId14"/>
    <p:sldId id="786" r:id="rId15"/>
    <p:sldId id="281" r:id="rId16"/>
    <p:sldId id="282" r:id="rId17"/>
    <p:sldId id="283" r:id="rId18"/>
    <p:sldId id="285" r:id="rId19"/>
    <p:sldId id="286" r:id="rId20"/>
    <p:sldId id="287" r:id="rId21"/>
    <p:sldId id="788" r:id="rId22"/>
    <p:sldId id="289" r:id="rId23"/>
    <p:sldId id="783" r:id="rId24"/>
    <p:sldId id="291" r:id="rId25"/>
    <p:sldId id="292" r:id="rId26"/>
    <p:sldId id="789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9D5998-0004-4101-B21E-5DC3E4140D98}">
          <p14:sldIdLst>
            <p14:sldId id="415"/>
            <p14:sldId id="409"/>
            <p14:sldId id="437"/>
            <p14:sldId id="438"/>
            <p14:sldId id="274"/>
            <p14:sldId id="275"/>
            <p14:sldId id="276"/>
            <p14:sldId id="277"/>
            <p14:sldId id="278"/>
            <p14:sldId id="279"/>
            <p14:sldId id="787"/>
            <p14:sldId id="786"/>
            <p14:sldId id="281"/>
            <p14:sldId id="282"/>
            <p14:sldId id="283"/>
            <p14:sldId id="285"/>
            <p14:sldId id="286"/>
            <p14:sldId id="287"/>
            <p14:sldId id="788"/>
            <p14:sldId id="289"/>
            <p14:sldId id="783"/>
            <p14:sldId id="291"/>
            <p14:sldId id="292"/>
            <p14:sldId id="789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E00"/>
    <a:srgbClr val="006600"/>
    <a:srgbClr val="333399"/>
    <a:srgbClr val="FF9933"/>
    <a:srgbClr val="FF9999"/>
    <a:srgbClr val="FFFFCC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84473" autoAdjust="0"/>
  </p:normalViewPr>
  <p:slideViewPr>
    <p:cSldViewPr snapToGrid="0">
      <p:cViewPr varScale="1">
        <p:scale>
          <a:sx n="78" d="100"/>
          <a:sy n="78" d="100"/>
        </p:scale>
        <p:origin x="1885" y="73"/>
      </p:cViewPr>
      <p:guideLst>
        <p:guide orient="horz" pos="42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451" y="42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31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4F29E8-5A29-4A5A-BA64-C916EB160D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07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2BF3-9BC3-4E6F-ABD3-FA23A767014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013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56B18A6-C5FF-454B-BCFB-7A47292EFFB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99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63500"/>
            <a:ext cx="17748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800" y="60324"/>
            <a:ext cx="8229600" cy="439718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263EA2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>
              <a:lnSpc>
                <a:spcPct val="130000"/>
              </a:lnSpc>
              <a:defRPr sz="2000" b="1">
                <a:solidFill>
                  <a:srgbClr val="539517"/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lnSpc>
                <a:spcPct val="130000"/>
              </a:lnSpc>
              <a:defRPr sz="1200"/>
            </a:lvl3pPr>
            <a:lvl4pPr>
              <a:lnSpc>
                <a:spcPct val="130000"/>
              </a:lnSpc>
              <a:defRPr sz="1200"/>
            </a:lvl4pPr>
            <a:lvl5pPr>
              <a:lnSpc>
                <a:spcPct val="13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462910" y="326680"/>
            <a:ext cx="8014894" cy="42862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buFont typeface="Wingdings" pitchFamily="2" charset="2"/>
              <a:buChar char="v"/>
              <a:defRPr sz="1500"/>
            </a:lvl2pPr>
            <a:lvl3pPr>
              <a:buFont typeface="Wingdings" pitchFamily="2" charset="2"/>
              <a:buChar char="v"/>
              <a:defRPr sz="1500"/>
            </a:lvl3pPr>
            <a:lvl4pPr>
              <a:buFont typeface="Wingdings" pitchFamily="2" charset="2"/>
              <a:buChar char="v"/>
              <a:defRPr sz="1500"/>
            </a:lvl4pPr>
            <a:lvl5pPr>
              <a:buFont typeface="Wingdings" pitchFamily="2" charset="2"/>
              <a:buChar char="v"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27157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38627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fld id="{925020C4-ABE2-4ABF-BF51-9A6586E3E3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03776"/>
            <a:ext cx="8229600" cy="49525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 userDrawn="1"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739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000855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847664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34901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531136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530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20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322120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70998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96535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87448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20033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586209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6A0A1-7007-49D3-891F-272251FBD27D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654ECE-C50B-46B2-BF9E-74AE9C25609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38415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D3892C2-384A-4918-8C18-AF6DF702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7371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56F86-96A8-402B-97D2-A9EDE4D6AF88}" type="slidenum"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844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9ED880B-10F4-4AC3-97A5-42C2B356871B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2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80245C-F5BA-4272-B44F-E6E28980EACD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064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11483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3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100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105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3CE155-835A-49E6-A973-87EF249CA7BC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122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194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FE16E6-2F45-4594-92F6-2D97325DF105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40849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E4FA5E-ABA9-4097-8721-9C172EB26693}" type="slidenum"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150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C3458B-298E-4CB9-A2C1-37C60337D67F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3314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539965-C72A-4777-87E8-FA22B1B26AA9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51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C367D72-C954-4DCF-A049-373A9311E5A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85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2599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03776"/>
            <a:ext cx="8229600" cy="495257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/>
              <a:pPr>
                <a:defRPr/>
              </a:pPr>
              <a:t>Saturday, October 24, 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제목 1"/>
          <p:cNvSpPr txBox="1"/>
          <p:nvPr userDrawn="1"/>
        </p:nvSpPr>
        <p:spPr>
          <a:xfrm>
            <a:off x="1115616" y="0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5791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8B3319A-B826-4118-A067-203EFDC26B9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194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00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660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BD4B2F-B799-4EE6-82C0-03377699445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9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F3F73F5-9AD5-46FD-B405-6BE38291058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9453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43" r:id="rId12"/>
    <p:sldLayoutId id="2147483747" r:id="rId13"/>
    <p:sldLayoutId id="2147483769" r:id="rId14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DD3651-E66B-40BB-A686-45A868FB96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042150" y="6591300"/>
            <a:ext cx="1990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쉽게 풀어쓴 </a:t>
            </a:r>
            <a:r>
              <a:rPr kumimoji="0" lang="en-US" altLang="ko-KR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C</a:t>
            </a:r>
            <a:r>
              <a:rPr kumimoji="0" lang="ko-KR" altLang="en-US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언어 </a:t>
            </a:r>
            <a:r>
              <a:rPr kumimoji="0" lang="en-US" altLang="ko-KR" sz="12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Express</a:t>
            </a:r>
            <a:endParaRPr kumimoji="0" lang="ko-KR" altLang="en-US" sz="12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© 2012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생능출판사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658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70" r:id="rId3"/>
    <p:sldLayoutId id="2147483751" r:id="rId4"/>
    <p:sldLayoutId id="2147483752" r:id="rId5"/>
    <p:sldLayoutId id="2147483753" r:id="rId6"/>
    <p:sldLayoutId id="2147483762" r:id="rId7"/>
    <p:sldLayoutId id="214748376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8" r:id="rId16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번호 개체 틀 7"/>
          <p:cNvSpPr txBox="1">
            <a:spLocks noGrp="1"/>
          </p:cNvSpPr>
          <p:nvPr/>
        </p:nvSpPr>
        <p:spPr bwMode="auto">
          <a:xfrm>
            <a:off x="179388" y="6589713"/>
            <a:ext cx="1352550" cy="3333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•"/>
              <a:defRPr kumimoji="1" sz="3200" b="1">
                <a:solidFill>
                  <a:srgbClr val="000099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80000"/>
              <a:buChar char="q"/>
              <a:defRPr kumimoji="1" sz="16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buChar char="m"/>
              <a:defRPr kumimoji="1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 algn="just" eaLnBrk="0" hangingPunct="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 algn="just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휴먼우린체" pitchFamily="18" charset="-127"/>
                <a:ea typeface="휴먼우린체" pitchFamily="18" charset="-127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endParaRPr lang="ko-KR" altLang="en-US" sz="1200" b="0">
              <a:solidFill>
                <a:srgbClr val="0B3F8B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08" y="-7245"/>
            <a:ext cx="9693240" cy="6857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AFD067-7908-4A85-8248-59906F9F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07" y="7246"/>
            <a:ext cx="2859625" cy="27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9906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>
                <a:latin typeface="HY견고딕"/>
                <a:ea typeface="HY견고딕"/>
              </a:rPr>
              <a:t>예제 </a:t>
            </a:r>
            <a:r>
              <a:rPr lang="en-US" altLang="ko-KR">
                <a:latin typeface="HY견고딕"/>
                <a:ea typeface="HY견고딕"/>
              </a:rPr>
              <a:t>3-1 Circle </a:t>
            </a:r>
            <a:r>
              <a:rPr lang="ko-KR" altLang="en-US">
                <a:latin typeface="HY견고딕"/>
                <a:ea typeface="HY견고딕"/>
              </a:rPr>
              <a:t>클래스의 객체 생성 및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7124" y="1802476"/>
            <a:ext cx="8604448" cy="393112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endParaRPr lang="en-US" altLang="ko-KR" sz="12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000">
                <a:ea typeface="HY견고딕"/>
              </a:rPr>
              <a:t>	</a:t>
            </a:r>
            <a:r>
              <a:rPr lang="en-US" altLang="ko-KR" sz="2000" b="1">
                <a:solidFill>
                  <a:schemeClr val="dk1"/>
                </a:solidFill>
                <a:latin typeface="HY견고딕"/>
                <a:ea typeface="HY견고딕"/>
              </a:rPr>
              <a:t>Circle donut, pizza; </a:t>
            </a:r>
            <a:endParaRPr lang="en-US" altLang="ko-KR" sz="2000" b="1">
              <a:solidFill>
                <a:srgbClr val="FF0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ea typeface="HY견고딕"/>
              </a:rPr>
              <a:t>//</a:t>
            </a:r>
            <a:r>
              <a:rPr lang="en-US" altLang="ko-KR" sz="2000" b="1" strike="sngStrike">
                <a:latin typeface="HY견고딕"/>
                <a:ea typeface="HY견고딕"/>
              </a:rPr>
              <a:t>donut.radius = 1; </a:t>
            </a:r>
            <a:r>
              <a:rPr lang="en-US" altLang="ko-KR" sz="2000" b="1">
                <a:latin typeface="HY견고딕"/>
                <a:ea typeface="HY견고딕"/>
              </a:rPr>
              <a:t> 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 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donut.setRadius(1);</a:t>
            </a:r>
            <a:endParaRPr lang="en-US" altLang="ko-KR" sz="2000" b="1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double area = </a:t>
            </a:r>
            <a:r>
              <a:rPr lang="en-US" altLang="ko-KR" sz="2000" b="1">
                <a:latin typeface="HY견고딕"/>
                <a:ea typeface="HY견고딕"/>
              </a:rPr>
              <a:t>donut.getArea();</a:t>
            </a:r>
            <a:r>
              <a:rPr lang="en-US" altLang="ko-KR" sz="2000">
                <a:latin typeface="HY견고딕"/>
                <a:ea typeface="HY견고딕"/>
              </a:rPr>
              <a:t> </a:t>
            </a:r>
            <a:endParaRPr lang="en-US" altLang="ko-KR" sz="2000">
              <a:solidFill>
                <a:srgbClr val="008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cout &lt;&lt; "donut </a:t>
            </a:r>
            <a:r>
              <a:rPr lang="ko-KR" altLang="en-US" sz="2000">
                <a:latin typeface="HY견고딕"/>
                <a:ea typeface="HY견고딕"/>
              </a:rPr>
              <a:t>면적은 </a:t>
            </a:r>
            <a:r>
              <a:rPr lang="en-US" altLang="ko-KR" sz="2000">
                <a:latin typeface="HY견고딕"/>
                <a:ea typeface="HY견고딕"/>
              </a:rPr>
              <a:t>" &lt;&lt; area &lt;&lt; endl;</a:t>
            </a:r>
          </a:p>
          <a:p>
            <a:pPr defTabSz="179999">
              <a:defRPr/>
            </a:pPr>
            <a:endParaRPr lang="ko-KR" altLang="en-US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ea typeface="HY견고딕"/>
              </a:rPr>
              <a:t>//</a:t>
            </a:r>
            <a:r>
              <a:rPr lang="en-US" altLang="ko-KR" sz="2000" b="1" strike="sngStrike">
                <a:latin typeface="HY견고딕"/>
                <a:ea typeface="HY견고딕"/>
              </a:rPr>
              <a:t>pizza.radius = 30;</a:t>
            </a:r>
            <a:r>
              <a:rPr lang="en-US" altLang="ko-KR" sz="2000" b="1">
                <a:latin typeface="HY견고딕"/>
                <a:ea typeface="HY견고딕"/>
              </a:rPr>
              <a:t> </a:t>
            </a: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  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pizza.setRadius(1);</a:t>
            </a: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area = </a:t>
            </a:r>
            <a:r>
              <a:rPr lang="en-US" altLang="ko-KR" sz="2000" b="1">
                <a:latin typeface="HY견고딕"/>
                <a:ea typeface="HY견고딕"/>
              </a:rPr>
              <a:t>pizza.getArea(); </a:t>
            </a:r>
            <a:endParaRPr lang="en-US" altLang="ko-KR" sz="2000">
              <a:solidFill>
                <a:srgbClr val="008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cout &lt;&lt; "pizza </a:t>
            </a:r>
            <a:r>
              <a:rPr lang="ko-KR" altLang="en-US" sz="2000">
                <a:latin typeface="HY견고딕"/>
                <a:ea typeface="HY견고딕"/>
              </a:rPr>
              <a:t>면적은 </a:t>
            </a:r>
            <a:r>
              <a:rPr lang="en-US" altLang="ko-KR" sz="2000">
                <a:latin typeface="HY견고딕"/>
                <a:ea typeface="HY견고딕"/>
              </a:rPr>
              <a:t>" &lt;&lt; area &lt;&lt; endl;</a:t>
            </a: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11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758" y="0"/>
            <a:ext cx="8604448" cy="806374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#include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&lt;iostream&gt;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using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namespace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std; 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class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2B91A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Circle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{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 int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radius     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// private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설정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public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void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setRadius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r);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int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getRadius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double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} ;</a:t>
            </a:r>
          </a:p>
          <a:p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fr-FR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void</a:t>
            </a:r>
            <a:r>
              <a:rPr lang="fr-FR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fr-FR" altLang="ko-KR" sz="2000" dirty="0">
                <a:solidFill>
                  <a:srgbClr val="2B91A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Circle</a:t>
            </a:r>
            <a:r>
              <a:rPr lang="fr-FR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:: setRadius(</a:t>
            </a:r>
            <a:r>
              <a:rPr lang="fr-FR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fr-FR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fr-FR" altLang="ko-KR" sz="2000" dirty="0">
                <a:solidFill>
                  <a:srgbClr val="80808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r</a:t>
            </a:r>
            <a:r>
              <a:rPr lang="fr-FR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){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 radius= </a:t>
            </a:r>
            <a:r>
              <a:rPr lang="en-US" altLang="ko-KR" sz="2000" dirty="0">
                <a:solidFill>
                  <a:srgbClr val="80808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r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2B91A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Circle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:: 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getRadius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(){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 return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radius;</a:t>
            </a:r>
          </a:p>
          <a:p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double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2B91A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Circle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:: 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getArea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(){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return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3.14*radius*radius;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2000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12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430" y="1141174"/>
            <a:ext cx="8604448" cy="5016758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main()</a:t>
            </a: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rgbClr val="2B91A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Circle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donut; </a:t>
            </a: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donut.setRadius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(1); </a:t>
            </a:r>
          </a:p>
          <a:p>
            <a:r>
              <a:rPr lang="en-US" altLang="ko-KR" sz="2000" b="1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int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x =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donut.getRadius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// donut 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객체의 반지름 알아내기</a:t>
            </a:r>
            <a:endParaRPr lang="en-US" altLang="ko-KR" sz="2000" b="1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dirty="0">
                <a:solidFill>
                  <a:srgbClr val="0000F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double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area =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donut.getArea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// donut 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객체의 면적 알아내기</a:t>
            </a:r>
            <a:endParaRPr lang="ko-KR" altLang="en-US" sz="2000" b="1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"donut </a:t>
            </a:r>
            <a:r>
              <a:rPr lang="ko-KR" alt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반지름은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&lt;&lt; x &lt;&lt;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"donut </a:t>
            </a:r>
            <a:r>
              <a:rPr lang="ko-KR" alt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면적은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&lt;&lt; area &lt;&lt;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&lt;&lt;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endParaRPr lang="ko-KR" altLang="en-US" sz="2000" b="1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dirty="0">
                <a:solidFill>
                  <a:srgbClr val="2B91AF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Circle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pizza; </a:t>
            </a: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pizza.setRadius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(30);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// pizza 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객체의 반지름을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으로 설정</a:t>
            </a:r>
            <a:endParaRPr lang="en-US" altLang="ko-KR" sz="2000" b="1" dirty="0">
              <a:solidFill>
                <a:srgbClr val="008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x =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pizza.getRadius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(); 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// pizza 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객체의 반지름 알아내기</a:t>
            </a:r>
            <a:endParaRPr lang="ko-KR" altLang="en-US" sz="2000" b="1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area =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pizza.getArea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(); </a:t>
            </a:r>
            <a:r>
              <a:rPr lang="en-US" altLang="ko-KR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// pizza </a:t>
            </a:r>
            <a:r>
              <a:rPr lang="ko-KR" alt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객체의 면적 알아내기</a:t>
            </a:r>
            <a:endParaRPr lang="ko-KR" altLang="en-US" sz="2000" b="1" dirty="0">
              <a:solidFill>
                <a:srgbClr val="000000"/>
              </a:solidFill>
              <a:highlight>
                <a:srgbClr val="FFFFFF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"pizza </a:t>
            </a:r>
            <a:r>
              <a:rPr lang="ko-KR" alt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반지름은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&lt;&lt; x &lt;&lt;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cout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&lt;&lt;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"pizza </a:t>
            </a:r>
            <a:r>
              <a:rPr lang="ko-KR" alt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면적은 </a:t>
            </a:r>
            <a:r>
              <a:rPr lang="en-US" altLang="ko-KR" sz="2000" b="1" dirty="0">
                <a:solidFill>
                  <a:srgbClr val="A31515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&lt;&lt; area &lt;&lt; </a:t>
            </a:r>
            <a:r>
              <a:rPr lang="en-US" altLang="ko-KR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endl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000" b="1" dirty="0">
                <a:solidFill>
                  <a:srgbClr val="000000"/>
                </a:solidFill>
                <a:highlight>
                  <a:srgbClr val="FFFFFF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}   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68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7715" y="235796"/>
            <a:ext cx="8786673" cy="71951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>
                <a:latin typeface="HY견고딕"/>
                <a:ea typeface="HY견고딕"/>
              </a:rPr>
              <a:t>객체 이름과 생성</a:t>
            </a:r>
            <a:r>
              <a:rPr lang="en-US" altLang="ko-KR">
                <a:latin typeface="HY견고딕"/>
                <a:ea typeface="HY견고딕"/>
              </a:rPr>
              <a:t>, </a:t>
            </a:r>
            <a:r>
              <a:rPr lang="ko-KR" altLang="en-US">
                <a:latin typeface="HY견고딕"/>
                <a:ea typeface="HY견고딕"/>
              </a:rPr>
              <a:t>접근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50154" y="1036860"/>
            <a:ext cx="574829" cy="258637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13</a:t>
            </a:fld>
            <a:endParaRPr lang="en-US" altLang="en-US">
              <a:latin typeface="HY견고딕"/>
              <a:ea typeface="HY견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412775"/>
            <a:ext cx="7992888" cy="525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163513"/>
            <a:ext cx="8153400" cy="9906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>
                <a:latin typeface="HY견고딕"/>
                <a:ea typeface="HY견고딕"/>
              </a:rPr>
              <a:t>예제 </a:t>
            </a:r>
            <a:r>
              <a:rPr lang="en-US" altLang="ko-KR" dirty="0">
                <a:latin typeface="HY견고딕"/>
                <a:ea typeface="HY견고딕"/>
              </a:rPr>
              <a:t>3-2(</a:t>
            </a:r>
            <a:r>
              <a:rPr lang="ko-KR" altLang="en-US" dirty="0">
                <a:latin typeface="HY견고딕"/>
                <a:ea typeface="HY견고딕"/>
              </a:rPr>
              <a:t>실습</a:t>
            </a:r>
            <a:r>
              <a:rPr lang="en-US" altLang="ko-KR" dirty="0">
                <a:latin typeface="HY견고딕"/>
                <a:ea typeface="HY견고딕"/>
              </a:rPr>
              <a:t>)</a:t>
            </a:r>
            <a:r>
              <a:rPr lang="ko-KR" altLang="en-US" dirty="0">
                <a:latin typeface="HY견고딕"/>
                <a:ea typeface="HY견고딕"/>
              </a:rPr>
              <a:t> </a:t>
            </a:r>
            <a:r>
              <a:rPr lang="en-US" altLang="ko-KR" dirty="0">
                <a:ea typeface="HY견고딕"/>
              </a:rPr>
              <a:t>–</a:t>
            </a:r>
            <a:r>
              <a:rPr lang="en-US" altLang="ko-KR" dirty="0">
                <a:latin typeface="HY견고딕"/>
                <a:ea typeface="HY견고딕"/>
              </a:rPr>
              <a:t> Rectangle </a:t>
            </a:r>
            <a:br>
              <a:rPr lang="en-US" altLang="ko-KR" dirty="0">
                <a:latin typeface="HY견고딕"/>
                <a:ea typeface="HY견고딕"/>
              </a:rPr>
            </a:br>
            <a:r>
              <a:rPr lang="en-US" altLang="ko-KR" dirty="0">
                <a:latin typeface="HY견고딕"/>
                <a:ea typeface="HY견고딕"/>
              </a:rPr>
              <a:t>                         </a:t>
            </a:r>
            <a:r>
              <a:rPr lang="ko-KR" altLang="en-US" dirty="0">
                <a:latin typeface="HY견고딕"/>
                <a:ea typeface="HY견고딕"/>
              </a:rPr>
              <a:t>클래스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171" y="1412776"/>
            <a:ext cx="7632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다음 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main() 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함수가 잘 작동하도록 너비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(width)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와 높이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(height)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를 가지고 면적 계산 기능을 가진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Rectangle 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클래스를 작성하고 전체 프로그램을 완성하라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</a:t>
            </a:r>
            <a:endParaRPr lang="ko-KR" altLang="en-US" sz="160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2564904"/>
            <a:ext cx="8820472" cy="2290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400">
                <a:ea typeface="HY견고딕"/>
              </a:rPr>
              <a:t>	</a:t>
            </a:r>
            <a:r>
              <a:rPr lang="en-US" altLang="ko-KR" sz="2400">
                <a:latin typeface="HY견고딕"/>
                <a:ea typeface="HY견고딕"/>
              </a:rPr>
              <a:t>Rectangle rect;</a:t>
            </a:r>
          </a:p>
          <a:p>
            <a:pPr defTabSz="179999">
              <a:defRPr/>
            </a:pPr>
            <a:r>
              <a:rPr lang="en-US" altLang="ko-KR" sz="2400">
                <a:ea typeface="HY견고딕"/>
              </a:rPr>
              <a:t>	</a:t>
            </a:r>
            <a:r>
              <a:rPr lang="en-US" altLang="ko-KR" sz="2400">
                <a:latin typeface="HY견고딕"/>
                <a:ea typeface="HY견고딕"/>
              </a:rPr>
              <a:t>rect.width = 3;</a:t>
            </a:r>
          </a:p>
          <a:p>
            <a:pPr defTabSz="179999">
              <a:defRPr/>
            </a:pPr>
            <a:r>
              <a:rPr lang="en-US" altLang="ko-KR" sz="2400">
                <a:ea typeface="HY견고딕"/>
              </a:rPr>
              <a:t>	</a:t>
            </a:r>
            <a:r>
              <a:rPr lang="en-US" altLang="ko-KR" sz="2400">
                <a:latin typeface="HY견고딕"/>
                <a:ea typeface="HY견고딕"/>
              </a:rPr>
              <a:t>rect.height = 5;</a:t>
            </a:r>
          </a:p>
          <a:p>
            <a:pPr defTabSz="179999">
              <a:defRPr/>
            </a:pPr>
            <a:r>
              <a:rPr lang="en-US" altLang="ko-KR" sz="2400">
                <a:ea typeface="HY견고딕"/>
              </a:rPr>
              <a:t>	</a:t>
            </a:r>
            <a:r>
              <a:rPr lang="en-US" altLang="ko-KR" sz="2400">
                <a:latin typeface="HY견고딕"/>
                <a:ea typeface="HY견고딕"/>
              </a:rPr>
              <a:t>cout &lt;&lt; "</a:t>
            </a:r>
            <a:r>
              <a:rPr lang="ko-KR" altLang="en-US" sz="2400">
                <a:latin typeface="HY견고딕"/>
                <a:ea typeface="HY견고딕"/>
              </a:rPr>
              <a:t>사각형의 면적은 </a:t>
            </a:r>
            <a:r>
              <a:rPr lang="en-US" altLang="ko-KR" sz="2400">
                <a:latin typeface="HY견고딕"/>
                <a:ea typeface="HY견고딕"/>
              </a:rPr>
              <a:t>" &lt;&lt; rect.getArea() &lt;&lt; endl;</a:t>
            </a:r>
          </a:p>
          <a:p>
            <a:pPr algn="just" defTabSz="179999">
              <a:defRPr/>
            </a:pPr>
            <a:r>
              <a:rPr lang="en-US" altLang="ko-KR" sz="2400">
                <a:latin typeface="HY견고딕"/>
                <a:ea typeface="HY견고딕"/>
              </a:rPr>
              <a:t>}</a:t>
            </a:r>
            <a:endParaRPr lang="ko-KR" altLang="en-US" sz="2400">
              <a:latin typeface="HY견고딕"/>
              <a:ea typeface="HY견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62957" y="2780928"/>
            <a:ext cx="3133379" cy="44840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HY견고딕"/>
                <a:ea typeface="HY견고딕"/>
              </a:rPr>
              <a:t>사각형의 면적은 </a:t>
            </a:r>
            <a:r>
              <a:rPr lang="en-US" altLang="ko-KR" sz="2400">
                <a:latin typeface="HY견고딕"/>
                <a:ea typeface="HY견고딕"/>
              </a:rPr>
              <a:t>15</a:t>
            </a:r>
            <a:endParaRPr lang="ko-KR" altLang="en-US" sz="2400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HY견고딕"/>
                <a:ea typeface="HY견고딕"/>
              </a:rPr>
              <a:t>예제 </a:t>
            </a:r>
            <a:r>
              <a:rPr lang="en-US" altLang="ko-KR">
                <a:latin typeface="HY견고딕"/>
                <a:ea typeface="HY견고딕"/>
              </a:rPr>
              <a:t>3-2(</a:t>
            </a:r>
            <a:r>
              <a:rPr lang="ko-KR" altLang="en-US">
                <a:latin typeface="HY견고딕"/>
                <a:ea typeface="HY견고딕"/>
              </a:rPr>
              <a:t>실습</a:t>
            </a:r>
            <a:r>
              <a:rPr lang="en-US" altLang="ko-KR">
                <a:latin typeface="HY견고딕"/>
                <a:ea typeface="HY견고딕"/>
              </a:rPr>
              <a:t>)</a:t>
            </a:r>
            <a:r>
              <a:rPr lang="ko-KR" altLang="en-US">
                <a:latin typeface="HY견고딕"/>
                <a:ea typeface="HY견고딕"/>
              </a:rPr>
              <a:t> 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5" name="직사각형 4"/>
          <p:cNvSpPr/>
          <p:nvPr/>
        </p:nvSpPr>
        <p:spPr>
          <a:xfrm>
            <a:off x="435330" y="216140"/>
            <a:ext cx="8508036" cy="661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#include &lt;</a:t>
            </a:r>
            <a:r>
              <a:rPr lang="en-US" altLang="ko-KR" sz="2000" dirty="0" err="1">
                <a:latin typeface="HY견고딕"/>
                <a:ea typeface="HY견고딕"/>
              </a:rPr>
              <a:t>iostream</a:t>
            </a:r>
            <a:r>
              <a:rPr lang="en-US" altLang="ko-KR" sz="2000" dirty="0">
                <a:latin typeface="HY견고딕"/>
                <a:ea typeface="HY견고딕"/>
              </a:rPr>
              <a:t>&gt; 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using namespace </a:t>
            </a:r>
            <a:r>
              <a:rPr lang="en-US" altLang="ko-KR" sz="2000" dirty="0" err="1">
                <a:latin typeface="HY견고딕"/>
                <a:ea typeface="HY견고딕"/>
              </a:rPr>
              <a:t>std</a:t>
            </a:r>
            <a:r>
              <a:rPr lang="en-US" altLang="ko-KR" sz="2000" dirty="0">
                <a:latin typeface="HY견고딕"/>
                <a:ea typeface="HY견고딕"/>
              </a:rPr>
              <a:t>; 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class Rectangle {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// Rectangle 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클래스 </a:t>
            </a:r>
            <a:r>
              <a:rPr lang="ko-KR" altLang="en-US" sz="2000" dirty="0" err="1">
                <a:solidFill>
                  <a:srgbClr val="008000"/>
                </a:solidFill>
                <a:latin typeface="HY견고딕"/>
                <a:ea typeface="HY견고딕"/>
              </a:rPr>
              <a:t>선언부</a:t>
            </a:r>
            <a:endParaRPr lang="ko-KR" altLang="en-US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2000" b="1" dirty="0">
                <a:ea typeface="HY견고딕"/>
              </a:rPr>
              <a:t>	</a:t>
            </a:r>
            <a:r>
              <a:rPr lang="en-US" altLang="ko-KR" sz="2000" b="1" dirty="0" err="1"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latin typeface="HY견고딕"/>
                <a:ea typeface="HY견고딕"/>
              </a:rPr>
              <a:t> width; </a:t>
            </a:r>
          </a:p>
          <a:p>
            <a:pPr defTabSz="179999">
              <a:defRPr/>
            </a:pPr>
            <a:r>
              <a:rPr lang="ko-KR" altLang="en-US" sz="2000" b="1" dirty="0">
                <a:ea typeface="HY견고딕"/>
              </a:rPr>
              <a:t>	</a:t>
            </a:r>
            <a:r>
              <a:rPr lang="en-US" altLang="ko-KR" sz="2000" b="1" dirty="0" err="1"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latin typeface="HY견고딕"/>
                <a:ea typeface="HY견고딕"/>
              </a:rPr>
              <a:t> height;</a:t>
            </a:r>
          </a:p>
          <a:p>
            <a:pPr defTabSz="179999">
              <a:defRPr/>
            </a:pPr>
            <a:r>
              <a:rPr lang="en-US" altLang="ko-KR" sz="2000" b="1" dirty="0">
                <a:ea typeface="HY견고딕"/>
              </a:rPr>
              <a:t>	</a:t>
            </a:r>
            <a:r>
              <a:rPr lang="en-US" altLang="ko-KR" sz="2000" b="1" dirty="0" err="1"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latin typeface="HY견고딕"/>
                <a:ea typeface="HY견고딕"/>
              </a:rPr>
              <a:t> </a:t>
            </a:r>
            <a:r>
              <a:rPr lang="en-US" altLang="ko-KR" sz="2000" b="1" dirty="0" err="1">
                <a:latin typeface="HY견고딕"/>
                <a:ea typeface="HY견고딕"/>
              </a:rPr>
              <a:t>getArea</a:t>
            </a:r>
            <a:r>
              <a:rPr lang="en-US" altLang="ko-KR" sz="2000" b="1" dirty="0">
                <a:latin typeface="HY견고딕"/>
                <a:ea typeface="HY견고딕"/>
              </a:rPr>
              <a:t>();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면적을 계산하여 </a:t>
            </a:r>
            <a:r>
              <a:rPr lang="ko-KR" altLang="en-US" sz="2000" dirty="0" err="1">
                <a:solidFill>
                  <a:srgbClr val="008000"/>
                </a:solidFill>
                <a:latin typeface="HY견고딕"/>
                <a:ea typeface="HY견고딕"/>
              </a:rPr>
              <a:t>리턴하는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 함수</a:t>
            </a:r>
            <a:endParaRPr lang="ko-KR" altLang="en-US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};</a:t>
            </a:r>
          </a:p>
          <a:p>
            <a:pPr defTabSz="179999">
              <a:defRPr/>
            </a:pPr>
            <a:endParaRPr lang="en-US" altLang="ko-KR" sz="20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 err="1"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latin typeface="HY견고딕"/>
                <a:ea typeface="HY견고딕"/>
              </a:rPr>
              <a:t> Rectangle::</a:t>
            </a:r>
            <a:r>
              <a:rPr lang="en-US" altLang="ko-KR" sz="2000" b="1" dirty="0" err="1">
                <a:latin typeface="HY견고딕"/>
                <a:ea typeface="HY견고딕"/>
              </a:rPr>
              <a:t>getArea</a:t>
            </a:r>
            <a:r>
              <a:rPr lang="en-US" altLang="ko-KR" sz="2000" b="1" dirty="0">
                <a:latin typeface="HY견고딕"/>
                <a:ea typeface="HY견고딕"/>
              </a:rPr>
              <a:t>() {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// Rectangle 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클래스 </a:t>
            </a:r>
            <a:r>
              <a:rPr lang="ko-KR" altLang="en-US" sz="2000" dirty="0" err="1">
                <a:solidFill>
                  <a:srgbClr val="008000"/>
                </a:solidFill>
                <a:latin typeface="HY견고딕"/>
                <a:ea typeface="HY견고딕"/>
              </a:rPr>
              <a:t>구현부</a:t>
            </a:r>
            <a:endParaRPr lang="ko-KR" altLang="en-US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 b="1" dirty="0">
                <a:ea typeface="HY견고딕"/>
              </a:rPr>
              <a:t>	</a:t>
            </a:r>
            <a:r>
              <a:rPr lang="en-US" altLang="ko-KR" sz="2000" b="1" dirty="0">
                <a:latin typeface="HY견고딕"/>
                <a:ea typeface="HY견고딕"/>
              </a:rPr>
              <a:t>return width*height;</a:t>
            </a: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sz="2400" dirty="0">
                <a:solidFill>
                  <a:srgbClr val="FF0000"/>
                </a:solidFill>
                <a:ea typeface="HY견고딕"/>
              </a:rPr>
              <a:t>	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Rectangle </a:t>
            </a: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rect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dirty="0">
                <a:solidFill>
                  <a:srgbClr val="FF0000"/>
                </a:solidFill>
                <a:ea typeface="HY견고딕"/>
              </a:rPr>
              <a:t>	</a:t>
            </a: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rect.width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 = 3;</a:t>
            </a:r>
          </a:p>
          <a:p>
            <a:pPr defTabSz="179999">
              <a:defRPr/>
            </a:pPr>
            <a:r>
              <a:rPr lang="en-US" altLang="ko-KR" sz="2400" dirty="0">
                <a:solidFill>
                  <a:srgbClr val="FF0000"/>
                </a:solidFill>
                <a:ea typeface="HY견고딕"/>
              </a:rPr>
              <a:t>	</a:t>
            </a: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rect.height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 = 5;</a:t>
            </a:r>
          </a:p>
          <a:p>
            <a:pPr defTabSz="179999">
              <a:defRPr/>
            </a:pPr>
            <a:r>
              <a:rPr lang="en-US" altLang="ko-KR" sz="2400" dirty="0">
                <a:solidFill>
                  <a:srgbClr val="FF0000"/>
                </a:solidFill>
                <a:ea typeface="HY견고딕"/>
              </a:rPr>
              <a:t>	</a:t>
            </a: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cout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&lt;&lt;"</a:t>
            </a:r>
            <a:r>
              <a:rPr lang="ko-KR" altLang="en-US" sz="2400" dirty="0">
                <a:solidFill>
                  <a:srgbClr val="FF0000"/>
                </a:solidFill>
                <a:latin typeface="HY견고딕"/>
                <a:ea typeface="HY견고딕"/>
              </a:rPr>
              <a:t>사각형의 면적은 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"&lt;&lt; </a:t>
            </a: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rect.getArea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() &lt;&lt; </a:t>
            </a:r>
            <a:r>
              <a:rPr lang="en-US" altLang="ko-KR" sz="2400" dirty="0" err="1">
                <a:solidFill>
                  <a:srgbClr val="FF0000"/>
                </a:solidFill>
                <a:latin typeface="HY견고딕"/>
                <a:ea typeface="HY견고딕"/>
              </a:rPr>
              <a:t>endl</a:t>
            </a: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dirty="0">
                <a:solidFill>
                  <a:srgbClr val="FF0000"/>
                </a:solidFill>
                <a:latin typeface="HY견고딕"/>
                <a:ea typeface="HY견고딕"/>
              </a:rPr>
              <a:t>}</a:t>
            </a:r>
            <a:endParaRPr lang="ko-KR" altLang="en-US" sz="2400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생성자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1715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>
                <a:latin typeface="HY견고딕"/>
                <a:ea typeface="HY견고딕"/>
              </a:rPr>
              <a:t>생성자</a:t>
            </a:r>
            <a:r>
              <a:rPr lang="en-US" altLang="ko-KR" dirty="0">
                <a:latin typeface="HY견고딕"/>
                <a:ea typeface="HY견고딕"/>
              </a:rPr>
              <a:t>(constructor)</a:t>
            </a:r>
          </a:p>
          <a:p>
            <a:pPr lvl="1">
              <a:defRPr/>
            </a:pPr>
            <a:r>
              <a:rPr lang="ko-KR" altLang="en-US" dirty="0">
                <a:latin typeface="HY견고딕"/>
                <a:ea typeface="HY견고딕"/>
              </a:rPr>
              <a:t>객체가 </a:t>
            </a:r>
            <a:r>
              <a:rPr lang="ko-KR" altLang="en-US" dirty="0">
                <a:solidFill>
                  <a:srgbClr val="FF0000"/>
                </a:solidFill>
                <a:latin typeface="HY견고딕"/>
                <a:ea typeface="HY견고딕"/>
              </a:rPr>
              <a:t>생성</a:t>
            </a:r>
            <a:r>
              <a:rPr lang="ko-KR" altLang="en-US" dirty="0">
                <a:latin typeface="HY견고딕"/>
                <a:ea typeface="HY견고딕"/>
              </a:rPr>
              <a:t>되는 시점에서 </a:t>
            </a:r>
            <a:r>
              <a:rPr lang="ko-KR" altLang="en-US" dirty="0">
                <a:solidFill>
                  <a:srgbClr val="FF0000"/>
                </a:solidFill>
                <a:latin typeface="HY견고딕"/>
                <a:ea typeface="HY견고딕"/>
              </a:rPr>
              <a:t>자동</a:t>
            </a:r>
            <a:r>
              <a:rPr lang="ko-KR" altLang="en-US" dirty="0">
                <a:latin typeface="HY견고딕"/>
                <a:ea typeface="HY견고딕"/>
              </a:rPr>
              <a:t>으로 호출되는 </a:t>
            </a:r>
            <a:r>
              <a:rPr lang="ko-KR" altLang="en-US" dirty="0">
                <a:solidFill>
                  <a:srgbClr val="FF0000"/>
                </a:solidFill>
                <a:latin typeface="HY견고딕"/>
                <a:ea typeface="HY견고딕"/>
              </a:rPr>
              <a:t>멤버 함수</a:t>
            </a:r>
          </a:p>
          <a:p>
            <a:pPr lvl="1">
              <a:defRPr/>
            </a:pPr>
            <a:r>
              <a:rPr lang="ko-KR" altLang="en-US" dirty="0">
                <a:latin typeface="HY견고딕"/>
                <a:ea typeface="HY견고딕"/>
              </a:rPr>
              <a:t>클래스 이름과 동일한 멤버 함수</a:t>
            </a:r>
            <a:endParaRPr lang="en-US" altLang="ko-KR" dirty="0"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16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58784" y="2710555"/>
            <a:ext cx="525658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class Circle 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	</a:t>
            </a:r>
            <a:r>
              <a:rPr lang="en-US" altLang="ko-KR" sz="2000" dirty="0">
                <a:latin typeface="HY견고딕"/>
                <a:ea typeface="HY견고딕"/>
              </a:rPr>
              <a:t>..............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	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Circle();</a:t>
            </a:r>
          </a:p>
          <a:p>
            <a:pPr defTabSz="179999">
              <a:defRPr/>
            </a:pPr>
            <a:r>
              <a:rPr lang="en-US" altLang="ko-KR" sz="2000" b="1" dirty="0">
                <a:solidFill>
                  <a:srgbClr val="FF0000"/>
                </a:solidFill>
                <a:ea typeface="HY견고딕"/>
              </a:rPr>
              <a:t>		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Circle(</a:t>
            </a:r>
            <a:r>
              <a:rPr lang="en-US" altLang="ko-KR" sz="2000" b="1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 r);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	</a:t>
            </a:r>
            <a:r>
              <a:rPr lang="en-US" altLang="ko-KR" sz="2000" dirty="0">
                <a:latin typeface="HY견고딕"/>
                <a:ea typeface="HY견고딕"/>
              </a:rPr>
              <a:t>..................................</a:t>
            </a:r>
            <a:r>
              <a:rPr lang="ko-KR" altLang="en-US" sz="2000" dirty="0">
                <a:latin typeface="HY견고딕"/>
                <a:ea typeface="HY견고딕"/>
              </a:rPr>
              <a:t>    </a:t>
            </a:r>
            <a:r>
              <a:rPr lang="en-US" altLang="ko-KR" sz="2000" dirty="0">
                <a:latin typeface="HY견고딕"/>
                <a:ea typeface="HY견고딕"/>
              </a:rPr>
              <a:t>........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};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Circle::Circle() 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	</a:t>
            </a:r>
            <a:r>
              <a:rPr lang="en-US" altLang="ko-KR" sz="2000" dirty="0">
                <a:latin typeface="HY견고딕"/>
                <a:ea typeface="HY견고딕"/>
              </a:rPr>
              <a:t>...............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Circle::Circle(</a:t>
            </a:r>
            <a:r>
              <a:rPr lang="en-US" altLang="ko-KR" sz="2000" dirty="0" err="1">
                <a:latin typeface="HY견고딕"/>
                <a:ea typeface="HY견고딕"/>
              </a:rPr>
              <a:t>int</a:t>
            </a:r>
            <a:r>
              <a:rPr lang="en-US" altLang="ko-KR" sz="2000" dirty="0">
                <a:latin typeface="HY견고딕"/>
                <a:ea typeface="HY견고딕"/>
              </a:rPr>
              <a:t> r) 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	</a:t>
            </a:r>
            <a:r>
              <a:rPr lang="en-US" altLang="ko-KR" sz="2000" dirty="0">
                <a:latin typeface="HY견고딕"/>
                <a:ea typeface="HY견고딕"/>
              </a:rPr>
              <a:t>...............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}</a:t>
            </a:r>
            <a:endParaRPr lang="ko-KR" altLang="en-US" sz="2000" dirty="0">
              <a:latin typeface="HY견고딕"/>
              <a:ea typeface="HY견고딕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99799" y="3588393"/>
            <a:ext cx="1668750" cy="377094"/>
          </a:xfrm>
          <a:prstGeom prst="wedgeRoundRectCallout">
            <a:avLst>
              <a:gd name="adj1" fmla="val 76117"/>
              <a:gd name="adj2" fmla="val -10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HY견고딕"/>
                <a:ea typeface="HY견고딕"/>
              </a:rPr>
              <a:t>리턴 타입 명기하지 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232372" y="2348880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HY견고딕"/>
                <a:ea typeface="HY견고딕"/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2661242" y="4721258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440201" y="2900180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HY견고딕"/>
                <a:ea typeface="HY견고딕"/>
              </a:rPr>
              <a:t>2 </a:t>
            </a:r>
            <a:r>
              <a:rPr lang="ko-KR" altLang="en-US" sz="1000">
                <a:solidFill>
                  <a:schemeClr val="tx1"/>
                </a:solidFill>
                <a:latin typeface="HY견고딕"/>
                <a:ea typeface="HY견고딕"/>
              </a:rPr>
              <a:t>개의 생성자</a:t>
            </a:r>
          </a:p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  <a:latin typeface="HY견고딕"/>
                <a:ea typeface="HY견고딕"/>
              </a:rPr>
              <a:t>중복 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788817" y="4136407"/>
            <a:ext cx="1591495" cy="300705"/>
          </a:xfrm>
          <a:prstGeom prst="wedgeRoundRectCallout">
            <a:avLst>
              <a:gd name="adj1" fmla="val -77274"/>
              <a:gd name="adj2" fmla="val 41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HY견고딕"/>
                <a:ea typeface="HY견고딕"/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  <a:latin typeface="HY견고딕"/>
                <a:ea typeface="HY견고딕"/>
              </a:rPr>
              <a:t>생성자</a:t>
            </a:r>
            <a:endParaRPr lang="ko-KR" altLang="en-US" sz="1000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96136" y="5216527"/>
            <a:ext cx="1728192" cy="300705"/>
          </a:xfrm>
          <a:prstGeom prst="wedgeRoundRectCallout">
            <a:avLst>
              <a:gd name="adj1" fmla="val -68966"/>
              <a:gd name="adj2" fmla="val 57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HY견고딕"/>
                <a:ea typeface="HY견고딕"/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  <a:latin typeface="HY견고딕"/>
                <a:ea typeface="HY견고딕"/>
              </a:rPr>
              <a:t>생성자</a:t>
            </a:r>
            <a:endParaRPr lang="ko-KR" altLang="en-US" sz="1000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3095836" y="2900180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011791" y="5351172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  <a:latin typeface="HY견고딕"/>
                <a:ea typeface="HY견고딕"/>
              </a:rPr>
              <a:t>생성자 함수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생성자 함수의 특징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5877" y="1315763"/>
            <a:ext cx="8778521" cy="5112568"/>
          </a:xfrm>
        </p:spPr>
        <p:txBody>
          <a:bodyPr>
            <a:noAutofit/>
          </a:bodyPr>
          <a:lstStyle/>
          <a:p>
            <a:pPr lvl="1">
              <a:defRPr/>
            </a:pPr>
            <a:r>
              <a:rPr lang="ko-KR" altLang="en-US" sz="2400" dirty="0">
                <a:latin typeface="HY견고딕"/>
                <a:ea typeface="HY견고딕"/>
              </a:rPr>
              <a:t>생성자의 목적</a:t>
            </a:r>
          </a:p>
          <a:p>
            <a:pPr lvl="2">
              <a:defRPr/>
            </a:pPr>
            <a:r>
              <a:rPr lang="ko-KR" altLang="en-US" sz="2400" dirty="0">
                <a:latin typeface="HY견고딕"/>
                <a:ea typeface="HY견고딕"/>
              </a:rPr>
              <a:t>객체가 생성될 때 객체가 필요한 초기화를 위해</a:t>
            </a:r>
          </a:p>
          <a:p>
            <a:pPr lvl="3">
              <a:defRPr/>
            </a:pP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멤버 변수 값 초기화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,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메모리 할당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,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파일 열기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,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네트워크 연결 등</a:t>
            </a:r>
            <a:endParaRPr lang="ko-KR" altLang="en-US" sz="2000" dirty="0">
              <a:latin typeface="HY견고딕"/>
              <a:ea typeface="HY견고딕"/>
            </a:endParaRPr>
          </a:p>
          <a:p>
            <a:pPr lvl="3">
              <a:defRPr/>
            </a:pPr>
            <a:endParaRPr lang="ko-KR" altLang="en-US" sz="2000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sz="2400" dirty="0" err="1">
                <a:latin typeface="HY견고딕"/>
                <a:ea typeface="HY견고딕"/>
              </a:rPr>
              <a:t>생성자</a:t>
            </a:r>
            <a:r>
              <a:rPr lang="ko-KR" altLang="en-US" sz="2400" dirty="0">
                <a:latin typeface="HY견고딕"/>
                <a:ea typeface="HY견고딕"/>
              </a:rPr>
              <a:t> 이름</a:t>
            </a:r>
          </a:p>
          <a:p>
            <a:pPr lvl="2">
              <a:defRPr/>
            </a:pP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반드시 클래스 이름과 동일</a:t>
            </a:r>
          </a:p>
          <a:p>
            <a:pPr lvl="2">
              <a:defRPr/>
            </a:pPr>
            <a:endParaRPr lang="ko-KR" altLang="en-US" sz="2400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sz="2400" dirty="0" err="1">
                <a:latin typeface="HY견고딕"/>
                <a:ea typeface="HY견고딕"/>
              </a:rPr>
              <a:t>생성자는</a:t>
            </a:r>
            <a:r>
              <a:rPr lang="ko-KR" altLang="en-US" sz="2400" dirty="0">
                <a:latin typeface="HY견고딕"/>
                <a:ea typeface="HY견고딕"/>
              </a:rPr>
              <a:t> 리턴 타입을 선언하지 않는다</a:t>
            </a:r>
            <a:r>
              <a:rPr lang="en-US" altLang="ko-KR" sz="2400" dirty="0">
                <a:latin typeface="HY견고딕"/>
                <a:ea typeface="HY견고딕"/>
              </a:rPr>
              <a:t>.</a:t>
            </a:r>
          </a:p>
          <a:p>
            <a:pPr lvl="2">
              <a:defRPr/>
            </a:pP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리턴 타입 없음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. void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타입도 안됨</a:t>
            </a:r>
          </a:p>
          <a:p>
            <a:pPr lvl="2">
              <a:defRPr/>
            </a:pPr>
            <a:endParaRPr lang="ko-KR" altLang="en-US" sz="2400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sz="2400" dirty="0">
                <a:latin typeface="HY견고딕"/>
                <a:ea typeface="HY견고딕"/>
              </a:rPr>
              <a:t>객체 생성 시 오직 한 번만 호출</a:t>
            </a:r>
          </a:p>
          <a:p>
            <a:pPr lvl="2">
              <a:defRPr/>
            </a:pPr>
            <a:r>
              <a:rPr lang="ko-KR" altLang="en-US" sz="2000" dirty="0">
                <a:solidFill>
                  <a:srgbClr val="FF0000"/>
                </a:solidFill>
                <a:latin typeface="HY견고딕"/>
                <a:ea typeface="HY견고딕"/>
              </a:rPr>
              <a:t>자동으로 호출됨</a:t>
            </a:r>
            <a:r>
              <a:rPr lang="en-US" altLang="ko-KR" sz="2000" dirty="0">
                <a:solidFill>
                  <a:srgbClr val="FF0000"/>
                </a:solidFill>
                <a:latin typeface="HY견고딕"/>
                <a:ea typeface="HY견고딕"/>
              </a:rPr>
              <a:t>.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임의로 호출할 수 없음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.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각 </a:t>
            </a:r>
            <a:r>
              <a:rPr lang="ko-KR" altLang="en-US" sz="2000" dirty="0" err="1">
                <a:solidFill>
                  <a:srgbClr val="0000FF"/>
                </a:solidFill>
                <a:latin typeface="HY견고딕"/>
                <a:ea typeface="HY견고딕"/>
              </a:rPr>
              <a:t>객체마다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ko-KR" altLang="en-US" sz="2000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 실행</a:t>
            </a:r>
          </a:p>
          <a:p>
            <a:pPr lvl="0">
              <a:defRPr/>
            </a:pPr>
            <a:endParaRPr lang="ko-KR" altLang="en-US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17</a:t>
            </a:fld>
            <a:endParaRPr lang="en-US" altLang="en-US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 err="1">
                <a:latin typeface="HY견고딕"/>
                <a:ea typeface="HY견고딕"/>
              </a:rPr>
              <a:t>생성자</a:t>
            </a:r>
            <a:r>
              <a:rPr lang="ko-KR" altLang="en-US" b="1" dirty="0">
                <a:latin typeface="HY견고딕"/>
                <a:ea typeface="HY견고딕"/>
              </a:rPr>
              <a:t> 함수의 특징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0" y="1340768"/>
            <a:ext cx="9144000" cy="5112568"/>
          </a:xfrm>
        </p:spPr>
        <p:txBody>
          <a:bodyPr>
            <a:normAutofit/>
          </a:bodyPr>
          <a:lstStyle/>
          <a:p>
            <a:pPr marL="365760" lvl="1" indent="0">
              <a:buNone/>
              <a:defRPr/>
            </a:pPr>
            <a:endParaRPr lang="ko-KR" altLang="en-US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sz="2400" dirty="0" err="1">
                <a:latin typeface="HY견고딕"/>
                <a:ea typeface="HY견고딕"/>
              </a:rPr>
              <a:t>생성자는</a:t>
            </a:r>
            <a:r>
              <a:rPr lang="ko-KR" altLang="en-US" sz="2400" dirty="0">
                <a:latin typeface="HY견고딕"/>
                <a:ea typeface="HY견고딕"/>
              </a:rPr>
              <a:t> 중복 가능</a:t>
            </a:r>
          </a:p>
          <a:p>
            <a:pPr lvl="2">
              <a:defRPr/>
            </a:pPr>
            <a:r>
              <a:rPr lang="ko-KR" altLang="en-US" sz="2400" dirty="0" err="1">
                <a:solidFill>
                  <a:srgbClr val="0000FF"/>
                </a:solidFill>
                <a:latin typeface="HY견고딕"/>
                <a:ea typeface="HY견고딕"/>
              </a:rPr>
              <a:t>생성자는</a:t>
            </a: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 한 클래스 내에 여러 개 가능</a:t>
            </a:r>
          </a:p>
          <a:p>
            <a:pPr lvl="2">
              <a:defRPr/>
            </a:pP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중복된 </a:t>
            </a:r>
            <a:r>
              <a:rPr lang="ko-KR" altLang="en-US" sz="2400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 중 하나만 실행</a:t>
            </a:r>
          </a:p>
          <a:p>
            <a:pPr lvl="2">
              <a:defRPr/>
            </a:pPr>
            <a:endParaRPr lang="ko-KR" altLang="en-US" sz="2400" dirty="0"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sz="2400" dirty="0">
                <a:latin typeface="HY견고딕"/>
                <a:ea typeface="HY견고딕"/>
              </a:rPr>
              <a:t>생성자가 선언되어 있지 않으면 기본 </a:t>
            </a:r>
            <a:r>
              <a:rPr lang="ko-KR" altLang="en-US" sz="2400" dirty="0" err="1">
                <a:latin typeface="HY견고딕"/>
                <a:ea typeface="HY견고딕"/>
              </a:rPr>
              <a:t>생성자</a:t>
            </a:r>
            <a:r>
              <a:rPr lang="ko-KR" altLang="en-US" sz="2400" dirty="0">
                <a:latin typeface="HY견고딕"/>
                <a:ea typeface="HY견고딕"/>
              </a:rPr>
              <a:t> 자동으로 생성</a:t>
            </a:r>
          </a:p>
          <a:p>
            <a:pPr lvl="2">
              <a:defRPr/>
            </a:pP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기본 </a:t>
            </a:r>
            <a:r>
              <a:rPr lang="ko-KR" altLang="en-US" sz="2400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ea typeface="HY견고딕"/>
              </a:rPr>
              <a:t>–</a:t>
            </a:r>
            <a:r>
              <a:rPr lang="en-US" altLang="ko-KR" sz="2400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매개 변수 없는 </a:t>
            </a:r>
            <a:r>
              <a:rPr lang="ko-KR" altLang="en-US" sz="2400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endParaRPr lang="ko-KR" altLang="en-US" sz="2400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lvl="2">
              <a:defRPr/>
            </a:pPr>
            <a:r>
              <a:rPr lang="ko-KR" altLang="en-US" sz="2400" dirty="0">
                <a:solidFill>
                  <a:srgbClr val="0000FF"/>
                </a:solidFill>
                <a:latin typeface="HY견고딕"/>
                <a:ea typeface="HY견고딕"/>
              </a:rPr>
              <a:t>컴파일러에 의해 자동 생성</a:t>
            </a:r>
          </a:p>
          <a:p>
            <a:pPr lvl="0">
              <a:defRPr/>
            </a:pPr>
            <a:endParaRPr lang="ko-KR" altLang="en-US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18</a:t>
            </a:fld>
            <a:endParaRPr lang="en-US" altLang="en-US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64388"/>
            <a:ext cx="8568466" cy="495257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객체가 소멸될 때 자동으로 호출되는 함수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객체가 소멸될 때 </a:t>
            </a:r>
            <a:r>
              <a:rPr lang="ko-KR" altLang="en-US" sz="3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반드시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소멸자가 호출 됨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defRPr/>
            </a:pPr>
            <a:endParaRPr lang="ko-KR" altLang="en-US" sz="2000" dirty="0"/>
          </a:p>
        </p:txBody>
      </p:sp>
      <p:sp>
        <p:nvSpPr>
          <p:cNvPr id="5" name="제목 1"/>
          <p:cNvSpPr txBox="1"/>
          <p:nvPr/>
        </p:nvSpPr>
        <p:spPr>
          <a:xfrm>
            <a:off x="1197307" y="390176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(destructor)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5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90686"/>
            <a:ext cx="8229600" cy="4952572"/>
          </a:xfrm>
        </p:spPr>
        <p:txBody>
          <a:bodyPr>
            <a:normAutofit/>
          </a:bodyPr>
          <a:lstStyle/>
          <a:p>
            <a:pPr lvl="0" fontAlgn="base"/>
            <a:endParaRPr lang="en-US" altLang="ko-KR" sz="2000" dirty="0"/>
          </a:p>
          <a:p>
            <a:pPr lvl="0" fontAlgn="base"/>
            <a:endParaRPr lang="en-US" altLang="ko-KR" sz="2000" dirty="0"/>
          </a:p>
          <a:p>
            <a:pPr lvl="0" fontAlgn="base"/>
            <a:r>
              <a:rPr lang="ko-KR" altLang="en-US" sz="2800" b="1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절차 지향적</a:t>
            </a:r>
            <a:r>
              <a:rPr lang="ko-KR" altLang="en-US" sz="2800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프로그래밍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구현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구조체</a:t>
            </a:r>
            <a:r>
              <a:rPr lang="en-US" altLang="ko-KR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77235" y="296408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 </a:t>
            </a:r>
          </a:p>
        </p:txBody>
      </p:sp>
      <p:pic>
        <p:nvPicPr>
          <p:cNvPr id="2051" name="_x369935520" descr="EMB0000308c11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33" y="3665758"/>
            <a:ext cx="7208734" cy="227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9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ko-KR" altLang="en-US" sz="2400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</a:t>
            </a:r>
            <a:r>
              <a:rPr lang="en-US" altLang="ko-KR" sz="2400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사례</a:t>
            </a:r>
            <a:r>
              <a:rPr lang="en-US" altLang="ko-KR" sz="2400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solidFill>
                  <a:srgbClr val="33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게임에서 랭킹을 관리</a:t>
            </a:r>
            <a:endParaRPr lang="en-US" altLang="ko-KR" sz="2400" dirty="0">
              <a:solidFill>
                <a:srgbClr val="33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endParaRPr lang="ko-KR" altLang="en-US" sz="2400" dirty="0">
              <a:solidFill>
                <a:srgbClr val="33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u"/>
              <a:defRPr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</a:p>
          <a:p>
            <a:pPr lvl="2">
              <a:defRPr/>
            </a:pP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객체가 만들어지면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자동으로 저장한 파일에서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85800" lvl="2" indent="0">
              <a:buNone/>
              <a:defRPr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데이터를 읽어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순위를 설정</a:t>
            </a:r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85800" lvl="2" indent="0">
              <a:buNone/>
              <a:defRPr/>
            </a:pP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u"/>
              <a:defRPr/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>
              <a:defRPr/>
            </a:pP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게임이 끝나고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객체가 소멸되기 전에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순위를 </a:t>
            </a:r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85800" lvl="2" indent="0">
              <a:buNone/>
              <a:defRPr/>
            </a:pP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랭킹 파일에 저장</a:t>
            </a:r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685800" lvl="2" indent="0">
              <a:buNone/>
              <a:defRPr/>
            </a:pP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>
              <a:defRPr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그래야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다음 게임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현재까지의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갱신된 순위가 반영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</a:p>
          <a:p>
            <a:pPr lvl="1">
              <a:defRPr/>
            </a:pPr>
            <a:endParaRPr lang="ko-KR" altLang="en-US" sz="2000" dirty="0"/>
          </a:p>
        </p:txBody>
      </p:sp>
      <p:sp>
        <p:nvSpPr>
          <p:cNvPr id="5" name="제목 1"/>
          <p:cNvSpPr txBox="1"/>
          <p:nvPr/>
        </p:nvSpPr>
        <p:spPr>
          <a:xfrm>
            <a:off x="1111246" y="250326"/>
            <a:ext cx="8289630" cy="76508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(destructor)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3</a:t>
            </a:r>
            <a:r>
              <a:rPr lang="en-US" altLang="ko-KR" b="1">
                <a:ea typeface="HY견고딕"/>
              </a:rPr>
              <a:t>–</a:t>
            </a:r>
            <a:r>
              <a:rPr lang="en-US" altLang="ko-KR" b="1">
                <a:latin typeface="HY견고딕"/>
                <a:ea typeface="HY견고딕"/>
              </a:rPr>
              <a:t>3 2 </a:t>
            </a:r>
            <a:r>
              <a:rPr lang="ko-KR" altLang="en-US" b="1">
                <a:latin typeface="HY견고딕"/>
                <a:ea typeface="HY견고딕"/>
              </a:rPr>
              <a:t>개의 생성자를 가진 </a:t>
            </a:r>
            <a:r>
              <a:rPr lang="en-US" altLang="ko-KR" b="1">
                <a:latin typeface="HY견고딕"/>
                <a:ea typeface="HY견고딕"/>
              </a:rPr>
              <a:t>Circle </a:t>
            </a:r>
            <a:r>
              <a:rPr lang="ko-KR" altLang="en-US" b="1">
                <a:latin typeface="HY견고딕"/>
                <a:ea typeface="HY견고딕"/>
              </a:rPr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21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9331" y="212611"/>
            <a:ext cx="4644008" cy="6433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#include &lt;</a:t>
            </a:r>
            <a:r>
              <a:rPr lang="en-US" altLang="ko-KR" sz="1600" b="1" dirty="0" err="1">
                <a:latin typeface="HY견고딕"/>
                <a:ea typeface="HY견고딕"/>
              </a:rPr>
              <a:t>iostream</a:t>
            </a:r>
            <a:r>
              <a:rPr lang="en-US" altLang="ko-KR" sz="1600" b="1" dirty="0">
                <a:latin typeface="HY견고딕"/>
                <a:ea typeface="HY견고딕"/>
              </a:rPr>
              <a:t>&gt; 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using namespace </a:t>
            </a:r>
            <a:r>
              <a:rPr lang="en-US" altLang="ko-KR" sz="1600" b="1" dirty="0" err="1">
                <a:latin typeface="HY견고딕"/>
                <a:ea typeface="HY견고딕"/>
              </a:rPr>
              <a:t>std</a:t>
            </a:r>
            <a:r>
              <a:rPr lang="en-US" altLang="ko-KR" sz="1600" b="1" dirty="0">
                <a:latin typeface="HY견고딕"/>
                <a:ea typeface="HY견고딕"/>
              </a:rPr>
              <a:t>; 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class Circle {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Circle(); </a:t>
            </a:r>
            <a:r>
              <a:rPr lang="en-US" altLang="ko-KR" sz="16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 dirty="0">
                <a:solidFill>
                  <a:srgbClr val="289B6E"/>
                </a:solidFill>
                <a:latin typeface="HY견고딕"/>
                <a:ea typeface="HY견고딕"/>
              </a:rPr>
              <a:t>매개 변수 없는 </a:t>
            </a:r>
            <a:r>
              <a:rPr lang="ko-KR" altLang="en-US" sz="16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Circle(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r); </a:t>
            </a:r>
            <a:r>
              <a:rPr lang="en-US" altLang="ko-KR" sz="16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 dirty="0">
                <a:solidFill>
                  <a:srgbClr val="289B6E"/>
                </a:solidFill>
                <a:latin typeface="HY견고딕"/>
                <a:ea typeface="HY견고딕"/>
              </a:rPr>
              <a:t>매개 변수 있는 </a:t>
            </a:r>
            <a:r>
              <a:rPr lang="ko-KR" altLang="en-US" sz="16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double </a:t>
            </a:r>
            <a:r>
              <a:rPr lang="en-US" altLang="ko-KR" sz="1600" b="1" dirty="0" err="1">
                <a:latin typeface="HY견고딕"/>
                <a:ea typeface="HY견고딕"/>
              </a:rPr>
              <a:t>getArea</a:t>
            </a:r>
            <a:r>
              <a:rPr lang="en-US" altLang="ko-KR" sz="1600" b="1" dirty="0"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Circle::Circle()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cout</a:t>
            </a:r>
            <a:r>
              <a:rPr lang="en-US" altLang="ko-KR" sz="1600" b="1" dirty="0">
                <a:latin typeface="HY견고딕"/>
                <a:ea typeface="HY견고딕"/>
              </a:rPr>
              <a:t> &lt;&lt; "</a:t>
            </a:r>
            <a:r>
              <a:rPr lang="ko-KR" altLang="en-US" sz="1600" b="1" dirty="0">
                <a:latin typeface="HY견고딕"/>
                <a:ea typeface="HY견고딕"/>
              </a:rPr>
              <a:t>반지름 </a:t>
            </a:r>
            <a:r>
              <a:rPr lang="en-US" altLang="ko-KR" sz="1600" b="1" dirty="0">
                <a:latin typeface="HY견고딕"/>
                <a:ea typeface="HY견고딕"/>
              </a:rPr>
              <a:t>" &lt;&lt; radius &lt;&lt; " </a:t>
            </a:r>
            <a:r>
              <a:rPr lang="ko-KR" altLang="en-US" sz="1600" b="1" dirty="0">
                <a:latin typeface="HY견고딕"/>
                <a:ea typeface="HY견고딕"/>
              </a:rPr>
              <a:t>원 생성</a:t>
            </a:r>
            <a:r>
              <a:rPr lang="en-US" altLang="ko-KR" sz="1600" b="1" dirty="0">
                <a:latin typeface="HY견고딕"/>
                <a:ea typeface="HY견고딕"/>
              </a:rPr>
              <a:t>" &lt;&lt; </a:t>
            </a:r>
            <a:r>
              <a:rPr lang="en-US" altLang="ko-KR" sz="1600" b="1" dirty="0" err="1">
                <a:latin typeface="HY견고딕"/>
                <a:ea typeface="HY견고딕"/>
              </a:rPr>
              <a:t>endl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Circle::Circle(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600" b="1" dirty="0">
                <a:latin typeface="HY견고딕"/>
                <a:ea typeface="HY견고딕"/>
              </a:rPr>
              <a:t>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radius = 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cout</a:t>
            </a:r>
            <a:r>
              <a:rPr lang="en-US" altLang="ko-KR" sz="1600" b="1" dirty="0">
                <a:latin typeface="HY견고딕"/>
                <a:ea typeface="HY견고딕"/>
              </a:rPr>
              <a:t> &lt;&lt; "</a:t>
            </a:r>
            <a:r>
              <a:rPr lang="ko-KR" altLang="en-US" sz="1600" b="1" dirty="0">
                <a:latin typeface="HY견고딕"/>
                <a:ea typeface="HY견고딕"/>
              </a:rPr>
              <a:t>반지름 </a:t>
            </a:r>
            <a:r>
              <a:rPr lang="en-US" altLang="ko-KR" sz="1600" b="1" dirty="0">
                <a:latin typeface="HY견고딕"/>
                <a:ea typeface="HY견고딕"/>
              </a:rPr>
              <a:t>" &lt;&lt; radius &lt;&lt; " </a:t>
            </a:r>
            <a:r>
              <a:rPr lang="ko-KR" altLang="en-US" sz="1600" b="1" dirty="0">
                <a:latin typeface="HY견고딕"/>
                <a:ea typeface="HY견고딕"/>
              </a:rPr>
              <a:t>원 생성</a:t>
            </a:r>
            <a:r>
              <a:rPr lang="en-US" altLang="ko-KR" sz="1600" b="1" dirty="0">
                <a:latin typeface="HY견고딕"/>
                <a:ea typeface="HY견고딕"/>
              </a:rPr>
              <a:t>" &lt;&lt; </a:t>
            </a:r>
            <a:r>
              <a:rPr lang="en-US" altLang="ko-KR" sz="1600" b="1" dirty="0" err="1">
                <a:latin typeface="HY견고딕"/>
                <a:ea typeface="HY견고딕"/>
              </a:rPr>
              <a:t>endl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double Circle::</a:t>
            </a:r>
            <a:r>
              <a:rPr lang="en-US" altLang="ko-KR" sz="1600" b="1" dirty="0" err="1">
                <a:latin typeface="HY견고딕"/>
                <a:ea typeface="HY견고딕"/>
              </a:rPr>
              <a:t>getArea</a:t>
            </a:r>
            <a:r>
              <a:rPr lang="en-US" altLang="ko-KR" sz="1600" b="1" dirty="0">
                <a:latin typeface="HY견고딕"/>
                <a:ea typeface="HY견고딕"/>
              </a:rPr>
              <a:t>()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return 3.14*radius*radius;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60032" y="2735141"/>
            <a:ext cx="4104456" cy="310177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int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Circle donut; </a:t>
            </a:r>
            <a:endParaRPr lang="en-US" altLang="ko-KR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double area =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donut.getArea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cout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&lt;&lt; "donut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" &lt;&lt; area &lt;&lt;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endl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endParaRPr lang="en-US" altLang="ko-KR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Circle pizza(30); </a:t>
            </a:r>
            <a:endParaRPr lang="en-US" altLang="ko-KR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area =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pizza.getArea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cout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&lt;&lt; "pizza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" &lt;&lt; area &lt;&lt;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endl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}</a:t>
            </a:r>
            <a:endParaRPr lang="ko-KR" altLang="en-US" b="1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267744" y="4581128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HY견고딕"/>
                <a:ea typeface="HY견고딕"/>
              </a:rPr>
              <a:t>Circle(30); </a:t>
            </a: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63888" y="3109312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HY견고딕"/>
                <a:ea typeface="HY견고딕"/>
              </a:rPr>
              <a:t>Circle(); </a:t>
            </a: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313913"/>
            <a:ext cx="646615" cy="2942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HY견고딕"/>
                <a:ea typeface="HY견고딕"/>
                <a:sym typeface="Wingdings"/>
              </a:rPr>
              <a:t> </a:t>
            </a:r>
            <a:r>
              <a:rPr lang="en-US" altLang="ko-KR" sz="1400" b="1" dirty="0">
                <a:solidFill>
                  <a:srgbClr val="FF0000"/>
                </a:solidFill>
                <a:latin typeface="HY견고딕"/>
                <a:ea typeface="HY견고딕"/>
              </a:rPr>
              <a:t>30</a:t>
            </a:r>
            <a:endParaRPr lang="ko-KR" altLang="en-US" sz="1400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28496" y="1452746"/>
            <a:ext cx="3847960" cy="118416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반지름 </a:t>
            </a:r>
            <a:r>
              <a:rPr lang="en-US" altLang="ko-KR" b="1" dirty="0">
                <a:latin typeface="HY견고딕"/>
                <a:ea typeface="HY견고딕"/>
              </a:rPr>
              <a:t>1 </a:t>
            </a:r>
            <a:r>
              <a:rPr lang="ko-KR" altLang="en-US" b="1" dirty="0">
                <a:latin typeface="HY견고딕"/>
                <a:ea typeface="HY견고딕"/>
              </a:rPr>
              <a:t>원 생성</a:t>
            </a:r>
          </a:p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donut</a:t>
            </a:r>
            <a:r>
              <a:rPr lang="ko-KR" altLang="en-US" b="1" dirty="0"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latin typeface="HY견고딕"/>
                <a:ea typeface="HY견고딕"/>
              </a:rPr>
              <a:t>3.14</a:t>
            </a:r>
          </a:p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반지름 </a:t>
            </a:r>
            <a:r>
              <a:rPr lang="en-US" altLang="ko-KR" b="1" dirty="0">
                <a:latin typeface="HY견고딕"/>
                <a:ea typeface="HY견고딕"/>
              </a:rPr>
              <a:t>30 </a:t>
            </a:r>
            <a:r>
              <a:rPr lang="ko-KR" altLang="en-US" b="1" dirty="0">
                <a:latin typeface="HY견고딕"/>
                <a:ea typeface="HY견고딕"/>
              </a:rPr>
              <a:t>원 생성</a:t>
            </a:r>
          </a:p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pizza</a:t>
            </a:r>
            <a:r>
              <a:rPr lang="ko-KR" altLang="en-US" b="1" dirty="0"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latin typeface="HY견고딕"/>
                <a:ea typeface="HY견고딕"/>
              </a:rPr>
              <a:t>2826</a:t>
            </a:r>
            <a:endParaRPr lang="ko-KR" altLang="en-US" b="1" dirty="0">
              <a:latin typeface="HY견고딕"/>
              <a:ea typeface="HY견고딕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267744" y="2874610"/>
            <a:ext cx="2843521" cy="482382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 w="3175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16" name="자유형 15"/>
          <p:cNvSpPr/>
          <p:nvPr/>
        </p:nvSpPr>
        <p:spPr>
          <a:xfrm flipV="1">
            <a:off x="2483768" y="4509120"/>
            <a:ext cx="2592287" cy="72008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 w="34925">
            <a:solidFill>
              <a:srgbClr val="0070C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1" grpId="0" animBg="1"/>
      <p:bldP spid="14" grpId="0"/>
      <p:bldP spid="15" grpId="0" animBg="1"/>
      <p:bldP spid="13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22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9081" y="473615"/>
            <a:ext cx="3275923" cy="93141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>
                <a:latin typeface="HY견고딕"/>
                <a:ea typeface="HY견고딕"/>
              </a:rPr>
              <a:t>객체 생성 및 </a:t>
            </a:r>
            <a:br>
              <a:rPr lang="en-US" altLang="ko-KR" dirty="0">
                <a:ea typeface="HY견고딕"/>
              </a:rPr>
            </a:br>
            <a:r>
              <a:rPr lang="ko-KR" altLang="en-US" dirty="0">
                <a:latin typeface="HY견고딕"/>
                <a:ea typeface="HY견고딕"/>
              </a:rPr>
              <a:t>생성자 실행 과정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0686" y="3207092"/>
            <a:ext cx="1037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donut </a:t>
            </a:r>
            <a:r>
              <a:rPr lang="ko-KR" altLang="en-US" sz="1200">
                <a:latin typeface="HY견고딕"/>
                <a:ea typeface="HY견고딕"/>
              </a:rPr>
              <a:t>객체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8774" y="1614058"/>
            <a:ext cx="17988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HY견고딕"/>
                <a:ea typeface="HY견고딕"/>
              </a:rPr>
              <a:t>Circle donut;</a:t>
            </a: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233774" y="2683023"/>
            <a:ext cx="1918982" cy="224494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33774" y="2202913"/>
            <a:ext cx="1918982" cy="48773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323" y="2340907"/>
            <a:ext cx="1066241" cy="26703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int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 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radius</a:t>
            </a:r>
            <a:endParaRPr lang="ko-KR" altLang="en-US" sz="120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969" y="4921527"/>
            <a:ext cx="1584176" cy="296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HY견고딕"/>
                <a:ea typeface="HY견고딕"/>
              </a:rPr>
              <a:t>Circle </a:t>
            </a:r>
            <a:r>
              <a:rPr lang="ko-KR" altLang="en-US" sz="1400">
                <a:latin typeface="HY견고딕"/>
                <a:ea typeface="HY견고딕"/>
              </a:rPr>
              <a:t>클래스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834" y="4113053"/>
            <a:ext cx="1584176" cy="542767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double getArea()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....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  <a:endParaRPr lang="ko-KR" altLang="en-US" sz="1000">
              <a:latin typeface="HY견고딕"/>
              <a:ea typeface="HY견고딕"/>
            </a:endParaRPr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2421283" y="2461741"/>
            <a:ext cx="803466" cy="22689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9752" y="2705145"/>
            <a:ext cx="1342403" cy="445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HY견고딕"/>
                <a:ea typeface="HY견고딕"/>
                <a:sym typeface="Wingdings"/>
              </a:rPr>
              <a:t></a:t>
            </a:r>
          </a:p>
          <a:p>
            <a:pPr algn="ctr">
              <a:defRPr/>
            </a:pPr>
            <a:r>
              <a:rPr lang="ko-KR" altLang="en-US" sz="1200">
                <a:latin typeface="HY견고딕"/>
                <a:ea typeface="HY견고딕"/>
              </a:rPr>
              <a:t>객체 공간 할당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7289" y="1525516"/>
            <a:ext cx="646331" cy="6347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HY견고딕"/>
                <a:ea typeface="HY견고딕"/>
                <a:sym typeface="Wingdings"/>
              </a:rPr>
              <a:t></a:t>
            </a:r>
          </a:p>
          <a:p>
            <a:pPr algn="ctr">
              <a:defRPr/>
            </a:pPr>
            <a:r>
              <a:rPr lang="ko-KR" altLang="en-US" sz="1200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</a:p>
          <a:p>
            <a:pPr algn="ctr">
              <a:defRPr/>
            </a:pPr>
            <a:r>
              <a:rPr lang="ko-KR" altLang="en-US" sz="1200">
                <a:solidFill>
                  <a:srgbClr val="FF0000"/>
                </a:solidFill>
                <a:latin typeface="HY견고딕"/>
                <a:ea typeface="HY견고딕"/>
              </a:rPr>
              <a:t>실행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4834" y="2854270"/>
            <a:ext cx="1584176" cy="544250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825" y="3484091"/>
            <a:ext cx="1593185" cy="543079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Circle(int r)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r;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3682156" y="972381"/>
            <a:ext cx="1918982" cy="2244949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3682156" y="492271"/>
            <a:ext cx="1918982" cy="48773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29700" y="630265"/>
            <a:ext cx="881483" cy="444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int</a:t>
            </a:r>
            <a:r>
              <a:rPr lang="ko-KR" altLang="en-US" sz="1200">
                <a:latin typeface="HY견고딕"/>
                <a:ea typeface="HY견고딕"/>
              </a:rPr>
              <a:t> </a:t>
            </a:r>
            <a:r>
              <a:rPr lang="en-US" altLang="ko-KR" sz="1200">
                <a:latin typeface="HY견고딕"/>
                <a:ea typeface="HY견고딕"/>
              </a:rPr>
              <a:t>radius</a:t>
            </a: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60929" y="240241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double getArea()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....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  <a:endParaRPr lang="ko-KR" altLang="en-US" sz="1000">
              <a:latin typeface="HY견고딕"/>
              <a:ea typeface="HY견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60929" y="1143628"/>
            <a:ext cx="1593798" cy="540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1920" y="1773449"/>
            <a:ext cx="1602807" cy="539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Circle(int r)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r;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20098" y="66482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6808904" y="956782"/>
            <a:ext cx="1918982" cy="2244949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808904" y="476672"/>
            <a:ext cx="1918982" cy="48773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56448" y="614666"/>
            <a:ext cx="881483" cy="450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int</a:t>
            </a:r>
            <a:r>
              <a:rPr lang="ko-KR" altLang="en-US" sz="1200">
                <a:latin typeface="HY견고딕"/>
                <a:ea typeface="HY견고딕"/>
              </a:rPr>
              <a:t> </a:t>
            </a:r>
            <a:r>
              <a:rPr lang="en-US" altLang="ko-KR" sz="1200">
                <a:latin typeface="HY견고딕"/>
                <a:ea typeface="HY견고딕"/>
              </a:rPr>
              <a:t>radius</a:t>
            </a: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57273" y="2386812"/>
            <a:ext cx="158935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double getArea()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....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  <a:endParaRPr lang="ko-KR" altLang="en-US" sz="1000">
              <a:latin typeface="HY견고딕"/>
              <a:ea typeface="HY견고딕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57273" y="1128029"/>
            <a:ext cx="160448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 b="1">
                <a:latin typeface="HY견고딕"/>
                <a:ea typeface="HY견고딕"/>
              </a:rPr>
              <a:t>Circle() {</a:t>
            </a:r>
          </a:p>
          <a:p>
            <a:pPr defTabSz="179999">
              <a:defRPr/>
            </a:pPr>
            <a:r>
              <a:rPr lang="en-US" altLang="ko-KR" sz="1000" b="1">
                <a:ea typeface="HY견고딕"/>
              </a:rPr>
              <a:t>	</a:t>
            </a:r>
            <a:r>
              <a:rPr lang="en-US" altLang="ko-KR" sz="1000" b="1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000" b="1">
                <a:latin typeface="HY견고딕"/>
                <a:ea typeface="HY견고딕"/>
              </a:rPr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48264" y="1757850"/>
            <a:ext cx="16134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Circle(int r)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r;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46846" y="6492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rgbClr val="FF0000"/>
                </a:solidFill>
                <a:latin typeface="HY견고딕"/>
                <a:ea typeface="HY견고딕"/>
              </a:rPr>
              <a:t>1</a:t>
            </a:r>
            <a:endParaRPr lang="ko-KR" altLang="en-US" sz="120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50406" y="6450490"/>
            <a:ext cx="1014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pizza </a:t>
            </a:r>
            <a:r>
              <a:rPr lang="ko-KR" altLang="en-US" sz="1200">
                <a:latin typeface="HY견고딕"/>
                <a:ea typeface="HY견고딕"/>
              </a:rPr>
              <a:t>객체 </a:t>
            </a:r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3682156" y="4212741"/>
            <a:ext cx="1918982" cy="2244949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3682156" y="3732631"/>
            <a:ext cx="1918982" cy="48773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829700" y="3870625"/>
            <a:ext cx="881483" cy="451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int</a:t>
            </a:r>
            <a:r>
              <a:rPr lang="ko-KR" altLang="en-US" sz="1200">
                <a:latin typeface="HY견고딕"/>
                <a:ea typeface="HY견고딕"/>
              </a:rPr>
              <a:t> </a:t>
            </a:r>
            <a:r>
              <a:rPr lang="en-US" altLang="ko-KR" sz="1200">
                <a:latin typeface="HY견고딕"/>
                <a:ea typeface="HY견고딕"/>
              </a:rPr>
              <a:t>radius</a:t>
            </a: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60929" y="564277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double getArea()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....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  <a:endParaRPr lang="ko-KR" altLang="en-US" sz="1000">
              <a:latin typeface="HY견고딕"/>
              <a:ea typeface="HY견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60928" y="4383988"/>
            <a:ext cx="15937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51920" y="501380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Circle(int r)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r;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620098" y="390518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6808904" y="4197142"/>
            <a:ext cx="1918982" cy="2244949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6808904" y="3717032"/>
            <a:ext cx="1918982" cy="48773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56448" y="3855026"/>
            <a:ext cx="881483" cy="448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int</a:t>
            </a:r>
            <a:r>
              <a:rPr lang="ko-KR" altLang="en-US" sz="1200">
                <a:latin typeface="HY견고딕"/>
                <a:ea typeface="HY견고딕"/>
              </a:rPr>
              <a:t> </a:t>
            </a:r>
            <a:r>
              <a:rPr lang="en-US" altLang="ko-KR" sz="1200">
                <a:latin typeface="HY견고딕"/>
                <a:ea typeface="HY견고딕"/>
              </a:rPr>
              <a:t>radius</a:t>
            </a: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56448" y="5627172"/>
            <a:ext cx="1647998" cy="543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double getArea()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....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  <a:endParaRPr lang="ko-KR" altLang="en-US" sz="1000">
              <a:latin typeface="HY견고딕"/>
              <a:ea typeface="HY견고딕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956447" y="4368389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Circle() {</a:t>
            </a:r>
          </a:p>
          <a:p>
            <a:pPr defTabSz="179999">
              <a:defRPr/>
            </a:pPr>
            <a:r>
              <a:rPr lang="en-US" altLang="ko-KR" sz="1000">
                <a:ea typeface="HY견고딕"/>
              </a:rPr>
              <a:t>	</a:t>
            </a:r>
            <a:r>
              <a:rPr lang="en-US" altLang="ko-KR" sz="1000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000">
                <a:latin typeface="HY견고딕"/>
                <a:ea typeface="HY견고딕"/>
              </a:rPr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56448" y="4998210"/>
            <a:ext cx="1647999" cy="543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 b="1">
                <a:latin typeface="HY견고딕"/>
                <a:ea typeface="HY견고딕"/>
              </a:rPr>
              <a:t>Circle(int </a:t>
            </a:r>
            <a:r>
              <a:rPr lang="en-US" altLang="ko-KR" sz="1000" b="1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000" b="1">
                <a:latin typeface="HY견고딕"/>
                <a:ea typeface="HY견고딕"/>
              </a:rPr>
              <a:t>) {</a:t>
            </a:r>
          </a:p>
          <a:p>
            <a:pPr defTabSz="179999">
              <a:defRPr/>
            </a:pPr>
            <a:r>
              <a:rPr lang="en-US" altLang="ko-KR" sz="1000" b="1">
                <a:ea typeface="HY견고딕"/>
              </a:rPr>
              <a:t>	</a:t>
            </a:r>
            <a:r>
              <a:rPr lang="en-US" altLang="ko-KR" sz="1000" b="1">
                <a:latin typeface="HY견고딕"/>
                <a:ea typeface="HY견고딕"/>
              </a:rPr>
              <a:t>radius = </a:t>
            </a:r>
            <a:r>
              <a:rPr lang="en-US" altLang="ko-KR" sz="1000" b="1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000" b="1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000" b="1">
                <a:latin typeface="HY견고딕"/>
                <a:ea typeface="HY견고딕"/>
              </a:rPr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46846" y="38895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rgbClr val="FF0000"/>
                </a:solidFill>
                <a:latin typeface="HY견고딕"/>
                <a:ea typeface="HY견고딕"/>
              </a:rPr>
              <a:t>30</a:t>
            </a:r>
            <a:endParaRPr lang="ko-KR" altLang="en-US" sz="120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2466158" y="4091319"/>
            <a:ext cx="803466" cy="22689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628892" y="5425783"/>
            <a:ext cx="223444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HY견고딕"/>
                <a:ea typeface="HY견고딕"/>
              </a:rPr>
              <a:t>Circle pizza(30);</a:t>
            </a: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5897695" y="5139932"/>
            <a:ext cx="576064" cy="22689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862561" y="5302949"/>
            <a:ext cx="6487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HY견고딕"/>
                <a:ea typeface="HY견고딕"/>
                <a:sym typeface="Wingdings"/>
              </a:rPr>
              <a:t></a:t>
            </a:r>
          </a:p>
          <a:p>
            <a:pPr algn="ctr">
              <a:defRPr/>
            </a:pPr>
            <a:r>
              <a:rPr lang="ko-KR" altLang="en-US" sz="1200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</a:p>
          <a:p>
            <a:pPr algn="ctr">
              <a:defRPr/>
            </a:pPr>
            <a:r>
              <a:rPr lang="ko-KR" altLang="en-US" sz="1200">
                <a:solidFill>
                  <a:srgbClr val="FF0000"/>
                </a:solidFill>
                <a:latin typeface="HY견고딕"/>
                <a:ea typeface="HY견고딕"/>
              </a:rPr>
              <a:t>실행</a:t>
            </a:r>
          </a:p>
        </p:txBody>
      </p:sp>
      <p:sp>
        <p:nvSpPr>
          <p:cNvPr id="38" name="TextBox 37"/>
          <p:cNvSpPr txBox="1"/>
          <p:nvPr/>
        </p:nvSpPr>
        <p:spPr>
          <a:xfrm rot="19842260">
            <a:off x="7556303" y="4832962"/>
            <a:ext cx="57423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HY견고딕"/>
                <a:ea typeface="HY견고딕"/>
                <a:sym typeface="Wingdings"/>
              </a:rPr>
              <a:t> </a:t>
            </a:r>
            <a:r>
              <a:rPr lang="en-US" altLang="ko-KR" sz="1200">
                <a:solidFill>
                  <a:srgbClr val="FF0000"/>
                </a:solidFill>
                <a:latin typeface="HY견고딕"/>
                <a:ea typeface="HY견고딕"/>
              </a:rPr>
              <a:t>30</a:t>
            </a:r>
            <a:endParaRPr lang="ko-KR" altLang="en-US" sz="120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68144" y="1340768"/>
            <a:ext cx="576064" cy="22689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39752" y="4392321"/>
            <a:ext cx="1342403" cy="444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atin typeface="HY견고딕"/>
                <a:ea typeface="HY견고딕"/>
                <a:sym typeface="Wingdings"/>
              </a:rPr>
              <a:t></a:t>
            </a:r>
          </a:p>
          <a:p>
            <a:pPr algn="ctr">
              <a:defRPr/>
            </a:pPr>
            <a:r>
              <a:rPr lang="ko-KR" altLang="en-US" sz="1200">
                <a:latin typeface="HY견고딕"/>
                <a:ea typeface="HY견고딕"/>
              </a:rPr>
              <a:t>객체 공간 할당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279038" y="3212976"/>
            <a:ext cx="1037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donut </a:t>
            </a:r>
            <a:r>
              <a:rPr lang="ko-KR" altLang="en-US" sz="1200">
                <a:latin typeface="HY견고딕"/>
                <a:ea typeface="HY견고딕"/>
              </a:rPr>
              <a:t>객체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73581" y="6453336"/>
            <a:ext cx="1014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HY견고딕"/>
                <a:ea typeface="HY견고딕"/>
              </a:rPr>
              <a:t>pizza </a:t>
            </a:r>
            <a:r>
              <a:rPr lang="ko-KR" altLang="en-US" sz="1200">
                <a:latin typeface="HY견고딕"/>
                <a:ea typeface="HY견고딕"/>
              </a:rPr>
              <a:t>객체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9" grpId="0" animBg="1"/>
      <p:bldP spid="80" grpId="0" animBg="1"/>
      <p:bldP spid="81" grpId="0" animBg="1"/>
      <p:bldP spid="38" grpId="0" animBg="1"/>
      <p:bldP spid="60" grpId="0" animBg="1"/>
      <p:bldP spid="61" grpId="0" animBg="1"/>
      <p:bldP spid="82" grpId="0" animBg="1"/>
      <p:bldP spid="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생성자가 다른 생성자 호출</a:t>
            </a:r>
            <a:br>
              <a:rPr lang="en-US" altLang="ko-KR" b="1" dirty="0">
                <a:latin typeface="HY견고딕"/>
                <a:ea typeface="HY견고딕"/>
              </a:rPr>
            </a:b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(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위임 생성자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) </a:t>
            </a:r>
            <a:r>
              <a:rPr lang="en-US" altLang="ko-KR" sz="3600" b="1" dirty="0">
                <a:solidFill>
                  <a:srgbClr val="FF0000"/>
                </a:solidFill>
                <a:latin typeface="HY견고딕"/>
                <a:ea typeface="HY견고딕"/>
              </a:rPr>
              <a:t>C++11 </a:t>
            </a:r>
            <a:r>
              <a:rPr lang="ko-KR" altLang="en-US" sz="3600" b="1" dirty="0">
                <a:solidFill>
                  <a:srgbClr val="FF0000"/>
                </a:solidFill>
                <a:latin typeface="HY견고딕"/>
                <a:ea typeface="HY견고딕"/>
              </a:rPr>
              <a:t>부터 가능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51897" y="1576903"/>
            <a:ext cx="8153400" cy="4495800"/>
          </a:xfrm>
        </p:spPr>
        <p:txBody>
          <a:bodyPr/>
          <a:lstStyle/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여러 </a:t>
            </a:r>
            <a:r>
              <a:rPr lang="ko-KR" altLang="en-US" b="1" dirty="0" err="1">
                <a:latin typeface="HY견고딕"/>
                <a:ea typeface="HY견고딕"/>
              </a:rPr>
              <a:t>생성자에</a:t>
            </a:r>
            <a:r>
              <a:rPr lang="ko-KR" altLang="en-US" b="1" dirty="0">
                <a:latin typeface="HY견고딕"/>
                <a:ea typeface="HY견고딕"/>
              </a:rPr>
              <a:t> 중복 작성된 코드의 간소화</a:t>
            </a:r>
          </a:p>
          <a:p>
            <a:pPr lvl="2">
              <a:defRPr/>
            </a:pPr>
            <a:r>
              <a:rPr lang="ko-KR" altLang="en-US" b="1" dirty="0">
                <a:latin typeface="HY견고딕"/>
                <a:ea typeface="HY견고딕"/>
              </a:rPr>
              <a:t>타겟 </a:t>
            </a:r>
            <a:r>
              <a:rPr lang="ko-KR" altLang="en-US" b="1" dirty="0" err="1">
                <a:latin typeface="HY견고딕"/>
                <a:ea typeface="HY견고딕"/>
              </a:rPr>
              <a:t>생성자와</a:t>
            </a:r>
            <a:r>
              <a:rPr lang="ko-KR" altLang="en-US" b="1" dirty="0">
                <a:latin typeface="HY견고딕"/>
                <a:ea typeface="HY견고딕"/>
              </a:rPr>
              <a:t> 이를 호출하는 위임 </a:t>
            </a:r>
            <a:r>
              <a:rPr lang="ko-KR" altLang="en-US" b="1" dirty="0" err="1">
                <a:latin typeface="HY견고딕"/>
                <a:ea typeface="HY견고딕"/>
              </a:rPr>
              <a:t>생성자로</a:t>
            </a:r>
            <a:r>
              <a:rPr lang="ko-KR" altLang="en-US" b="1" dirty="0">
                <a:latin typeface="HY견고딕"/>
                <a:ea typeface="HY견고딕"/>
              </a:rPr>
              <a:t> 나누어 작성</a:t>
            </a:r>
          </a:p>
          <a:p>
            <a:pPr lvl="3"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타겟 </a:t>
            </a: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: 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객체 초기화를 전담하는 </a:t>
            </a: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endParaRPr lang="ko-KR" altLang="en-US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lvl="3"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위임 </a:t>
            </a: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: 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타겟 </a:t>
            </a: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생성자를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호출하는 </a:t>
            </a: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, 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객체 초기화를</a:t>
            </a:r>
            <a:endParaRPr lang="en-US" altLang="ko-KR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marL="1143000" lvl="3" indent="0">
              <a:buNone/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                     타겟 생성자에 위임</a:t>
            </a:r>
            <a:endParaRPr lang="en-US" altLang="ko-KR" b="1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23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8781" y="3271119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여러 생성자에  코드 중복</a:t>
            </a:r>
            <a:endParaRPr lang="en-US" altLang="ko-KR" sz="1400" b="1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90320" y="5776278"/>
            <a:ext cx="1551327" cy="29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간소화된 코드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4267" y="2938430"/>
            <a:ext cx="4806212" cy="211804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4976" y="5113855"/>
            <a:ext cx="5234527" cy="160437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4432494" y="5579229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HY견고딕"/>
                <a:ea typeface="HY견고딕"/>
              </a:rPr>
              <a:t>r</a:t>
            </a: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에 </a:t>
            </a:r>
            <a:r>
              <a:rPr lang="en-US" altLang="ko-KR" sz="1000" b="1" dirty="0">
                <a:solidFill>
                  <a:schemeClr val="tx1"/>
                </a:solidFill>
                <a:latin typeface="HY견고딕"/>
                <a:ea typeface="HY견고딕"/>
              </a:rPr>
              <a:t>1 </a:t>
            </a: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전달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-169557" y="5662977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타겟 </a:t>
            </a:r>
            <a:r>
              <a:rPr lang="ko-KR" altLang="en-US" sz="1000" b="1" dirty="0" err="1">
                <a:solidFill>
                  <a:schemeClr val="tx1"/>
                </a:solidFill>
                <a:latin typeface="HY견고딕"/>
                <a:ea typeface="HY견고딕"/>
              </a:rPr>
              <a:t>생성자</a:t>
            </a:r>
            <a:endParaRPr lang="ko-KR" altLang="en-US" sz="1000" b="1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64725" y="5221286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위임 </a:t>
            </a:r>
            <a:r>
              <a:rPr lang="ko-KR" altLang="en-US" sz="1000" b="1" dirty="0" err="1">
                <a:solidFill>
                  <a:schemeClr val="tx1"/>
                </a:solidFill>
                <a:latin typeface="HY견고딕"/>
                <a:ea typeface="HY견고딕"/>
              </a:rPr>
              <a:t>생성자</a:t>
            </a:r>
            <a:endParaRPr lang="ko-KR" altLang="en-US" sz="1000" b="1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24976" y="2985351"/>
            <a:ext cx="4827617" cy="992730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1323" y="5071235"/>
            <a:ext cx="2856976" cy="419483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893807" y="3558526"/>
            <a:ext cx="3233559" cy="1604372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ln>
            <a:headEnd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예제 </a:t>
            </a:r>
            <a:r>
              <a:rPr lang="en-US" altLang="ko-KR" b="1">
                <a:latin typeface="HY견고딕"/>
                <a:ea typeface="HY견고딕"/>
              </a:rPr>
              <a:t>3</a:t>
            </a:r>
            <a:r>
              <a:rPr lang="en-US" altLang="ko-KR" b="1">
                <a:ea typeface="HY견고딕"/>
              </a:rPr>
              <a:t>–</a:t>
            </a:r>
            <a:r>
              <a:rPr lang="en-US" altLang="ko-KR" b="1">
                <a:latin typeface="HY견고딕"/>
                <a:ea typeface="HY견고딕"/>
              </a:rPr>
              <a:t>3 2 </a:t>
            </a:r>
            <a:r>
              <a:rPr lang="ko-KR" altLang="en-US" b="1">
                <a:latin typeface="HY견고딕"/>
                <a:ea typeface="HY견고딕"/>
              </a:rPr>
              <a:t>개의 생성자를 가진 </a:t>
            </a:r>
            <a:r>
              <a:rPr lang="en-US" altLang="ko-KR" b="1">
                <a:latin typeface="HY견고딕"/>
                <a:ea typeface="HY견고딕"/>
              </a:rPr>
              <a:t>Circle </a:t>
            </a:r>
            <a:r>
              <a:rPr lang="ko-KR" altLang="en-US" b="1">
                <a:latin typeface="HY견고딕"/>
                <a:ea typeface="HY견고딕"/>
              </a:rPr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24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9331" y="212611"/>
            <a:ext cx="4644008" cy="6433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#include &lt;</a:t>
            </a:r>
            <a:r>
              <a:rPr lang="en-US" altLang="ko-KR" sz="1600" b="1" dirty="0" err="1">
                <a:latin typeface="HY견고딕"/>
                <a:ea typeface="HY견고딕"/>
              </a:rPr>
              <a:t>iostream</a:t>
            </a:r>
            <a:r>
              <a:rPr lang="en-US" altLang="ko-KR" sz="1600" b="1" dirty="0">
                <a:latin typeface="HY견고딕"/>
                <a:ea typeface="HY견고딕"/>
              </a:rPr>
              <a:t>&gt; 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using namespace </a:t>
            </a:r>
            <a:r>
              <a:rPr lang="en-US" altLang="ko-KR" sz="1600" b="1" dirty="0" err="1">
                <a:latin typeface="HY견고딕"/>
                <a:ea typeface="HY견고딕"/>
              </a:rPr>
              <a:t>std</a:t>
            </a:r>
            <a:r>
              <a:rPr lang="en-US" altLang="ko-KR" sz="1600" b="1" dirty="0">
                <a:latin typeface="HY견고딕"/>
                <a:ea typeface="HY견고딕"/>
              </a:rPr>
              <a:t>; 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class Circle {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Circle(); </a:t>
            </a:r>
            <a:r>
              <a:rPr lang="en-US" altLang="ko-KR" sz="16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 dirty="0">
                <a:solidFill>
                  <a:srgbClr val="289B6E"/>
                </a:solidFill>
                <a:latin typeface="HY견고딕"/>
                <a:ea typeface="HY견고딕"/>
              </a:rPr>
              <a:t>매개 변수 없는 </a:t>
            </a:r>
            <a:r>
              <a:rPr lang="ko-KR" altLang="en-US" sz="16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Circle(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r); </a:t>
            </a:r>
            <a:r>
              <a:rPr lang="en-US" altLang="ko-KR" sz="16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 dirty="0">
                <a:solidFill>
                  <a:srgbClr val="289B6E"/>
                </a:solidFill>
                <a:latin typeface="HY견고딕"/>
                <a:ea typeface="HY견고딕"/>
              </a:rPr>
              <a:t>매개 변수 있는 </a:t>
            </a:r>
            <a:r>
              <a:rPr lang="ko-KR" altLang="en-US" sz="16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double </a:t>
            </a:r>
            <a:r>
              <a:rPr lang="en-US" altLang="ko-KR" sz="1600" b="1" dirty="0" err="1">
                <a:latin typeface="HY견고딕"/>
                <a:ea typeface="HY견고딕"/>
              </a:rPr>
              <a:t>getArea</a:t>
            </a:r>
            <a:r>
              <a:rPr lang="en-US" altLang="ko-KR" sz="1600" b="1" dirty="0"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Circle::Circle()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radius = 1;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cout</a:t>
            </a:r>
            <a:r>
              <a:rPr lang="en-US" altLang="ko-KR" sz="1600" b="1" dirty="0">
                <a:latin typeface="HY견고딕"/>
                <a:ea typeface="HY견고딕"/>
              </a:rPr>
              <a:t> &lt;&lt; "</a:t>
            </a:r>
            <a:r>
              <a:rPr lang="ko-KR" altLang="en-US" sz="1600" b="1" dirty="0">
                <a:latin typeface="HY견고딕"/>
                <a:ea typeface="HY견고딕"/>
              </a:rPr>
              <a:t>반지름 </a:t>
            </a:r>
            <a:r>
              <a:rPr lang="en-US" altLang="ko-KR" sz="1600" b="1" dirty="0">
                <a:latin typeface="HY견고딕"/>
                <a:ea typeface="HY견고딕"/>
              </a:rPr>
              <a:t>" &lt;&lt; radius &lt;&lt; " </a:t>
            </a:r>
            <a:r>
              <a:rPr lang="ko-KR" altLang="en-US" sz="1600" b="1" dirty="0">
                <a:latin typeface="HY견고딕"/>
                <a:ea typeface="HY견고딕"/>
              </a:rPr>
              <a:t>원 생성</a:t>
            </a:r>
            <a:r>
              <a:rPr lang="en-US" altLang="ko-KR" sz="1600" b="1" dirty="0">
                <a:latin typeface="HY견고딕"/>
                <a:ea typeface="HY견고딕"/>
              </a:rPr>
              <a:t>" &lt;&lt; </a:t>
            </a:r>
            <a:r>
              <a:rPr lang="en-US" altLang="ko-KR" sz="1600" b="1" dirty="0" err="1">
                <a:latin typeface="HY견고딕"/>
                <a:ea typeface="HY견고딕"/>
              </a:rPr>
              <a:t>endl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Circle::Circle(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600" b="1" dirty="0">
                <a:latin typeface="HY견고딕"/>
                <a:ea typeface="HY견고딕"/>
              </a:rPr>
              <a:t>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radius = 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cout</a:t>
            </a:r>
            <a:r>
              <a:rPr lang="en-US" altLang="ko-KR" sz="1600" b="1" dirty="0">
                <a:latin typeface="HY견고딕"/>
                <a:ea typeface="HY견고딕"/>
              </a:rPr>
              <a:t> &lt;&lt; "</a:t>
            </a:r>
            <a:r>
              <a:rPr lang="ko-KR" altLang="en-US" sz="1600" b="1" dirty="0">
                <a:latin typeface="HY견고딕"/>
                <a:ea typeface="HY견고딕"/>
              </a:rPr>
              <a:t>반지름 </a:t>
            </a:r>
            <a:r>
              <a:rPr lang="en-US" altLang="ko-KR" sz="1600" b="1" dirty="0">
                <a:latin typeface="HY견고딕"/>
                <a:ea typeface="HY견고딕"/>
              </a:rPr>
              <a:t>" &lt;&lt; radius &lt;&lt; " </a:t>
            </a:r>
            <a:r>
              <a:rPr lang="ko-KR" altLang="en-US" sz="1600" b="1" dirty="0">
                <a:latin typeface="HY견고딕"/>
                <a:ea typeface="HY견고딕"/>
              </a:rPr>
              <a:t>원 생성</a:t>
            </a:r>
            <a:r>
              <a:rPr lang="en-US" altLang="ko-KR" sz="1600" b="1" dirty="0">
                <a:latin typeface="HY견고딕"/>
                <a:ea typeface="HY견고딕"/>
              </a:rPr>
              <a:t>" &lt;&lt; </a:t>
            </a:r>
            <a:r>
              <a:rPr lang="en-US" altLang="ko-KR" sz="1600" b="1" dirty="0" err="1">
                <a:latin typeface="HY견고딕"/>
                <a:ea typeface="HY견고딕"/>
              </a:rPr>
              <a:t>endl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double Circle::</a:t>
            </a:r>
            <a:r>
              <a:rPr lang="en-US" altLang="ko-KR" sz="1600" b="1" dirty="0" err="1">
                <a:latin typeface="HY견고딕"/>
                <a:ea typeface="HY견고딕"/>
              </a:rPr>
              <a:t>getArea</a:t>
            </a:r>
            <a:r>
              <a:rPr lang="en-US" altLang="ko-KR" sz="1600" b="1" dirty="0">
                <a:latin typeface="HY견고딕"/>
                <a:ea typeface="HY견고딕"/>
              </a:rPr>
              <a:t>()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return 3.14*radius*radius;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60032" y="2735141"/>
            <a:ext cx="4104456" cy="310177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int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Circle donut; </a:t>
            </a:r>
            <a:endParaRPr lang="en-US" altLang="ko-KR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double area =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donut.getArea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cout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&lt;&lt; "donut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" &lt;&lt; area &lt;&lt;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endl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endParaRPr lang="en-US" altLang="ko-KR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Circle pizza(30); </a:t>
            </a:r>
            <a:endParaRPr lang="en-US" altLang="ko-KR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area =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pizza.getArea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cout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&lt;&lt; "pizza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" &lt;&lt; area &lt;&lt; </a:t>
            </a:r>
            <a:r>
              <a:rPr lang="en-US" altLang="ko-KR" b="1" dirty="0" err="1">
                <a:solidFill>
                  <a:srgbClr val="0000FF"/>
                </a:solidFill>
                <a:latin typeface="HY견고딕"/>
                <a:ea typeface="HY견고딕"/>
              </a:rPr>
              <a:t>endl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}</a:t>
            </a:r>
            <a:endParaRPr lang="ko-KR" altLang="en-US" b="1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267744" y="4581128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HY견고딕"/>
                <a:ea typeface="HY견고딕"/>
              </a:rPr>
              <a:t>Circle(30); </a:t>
            </a: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63888" y="3109312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HY견고딕"/>
                <a:ea typeface="HY견고딕"/>
              </a:rPr>
              <a:t>Circle(); </a:t>
            </a:r>
            <a:r>
              <a:rPr lang="ko-KR" altLang="en-US" sz="1000" b="1" dirty="0">
                <a:solidFill>
                  <a:schemeClr val="tx1"/>
                </a:solidFill>
                <a:latin typeface="HY견고딕"/>
                <a:ea typeface="HY견고딕"/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313913"/>
            <a:ext cx="646615" cy="2942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HY견고딕"/>
                <a:ea typeface="HY견고딕"/>
                <a:sym typeface="Wingdings"/>
              </a:rPr>
              <a:t> </a:t>
            </a:r>
            <a:r>
              <a:rPr lang="en-US" altLang="ko-KR" sz="1400" b="1" dirty="0">
                <a:solidFill>
                  <a:srgbClr val="FF0000"/>
                </a:solidFill>
                <a:latin typeface="HY견고딕"/>
                <a:ea typeface="HY견고딕"/>
              </a:rPr>
              <a:t>30</a:t>
            </a:r>
            <a:endParaRPr lang="ko-KR" altLang="en-US" sz="1400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28496" y="1452746"/>
            <a:ext cx="3847960" cy="118416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반지름 </a:t>
            </a:r>
            <a:r>
              <a:rPr lang="en-US" altLang="ko-KR" b="1" dirty="0">
                <a:latin typeface="HY견고딕"/>
                <a:ea typeface="HY견고딕"/>
              </a:rPr>
              <a:t>1 </a:t>
            </a:r>
            <a:r>
              <a:rPr lang="ko-KR" altLang="en-US" b="1" dirty="0">
                <a:latin typeface="HY견고딕"/>
                <a:ea typeface="HY견고딕"/>
              </a:rPr>
              <a:t>원 생성</a:t>
            </a:r>
          </a:p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donut</a:t>
            </a:r>
            <a:r>
              <a:rPr lang="ko-KR" altLang="en-US" b="1" dirty="0"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latin typeface="HY견고딕"/>
                <a:ea typeface="HY견고딕"/>
              </a:rPr>
              <a:t>3.14</a:t>
            </a:r>
          </a:p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반지름 </a:t>
            </a:r>
            <a:r>
              <a:rPr lang="en-US" altLang="ko-KR" b="1" dirty="0">
                <a:latin typeface="HY견고딕"/>
                <a:ea typeface="HY견고딕"/>
              </a:rPr>
              <a:t>30 </a:t>
            </a:r>
            <a:r>
              <a:rPr lang="ko-KR" altLang="en-US" b="1" dirty="0">
                <a:latin typeface="HY견고딕"/>
                <a:ea typeface="HY견고딕"/>
              </a:rPr>
              <a:t>원 생성</a:t>
            </a:r>
          </a:p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pizza</a:t>
            </a:r>
            <a:r>
              <a:rPr lang="ko-KR" altLang="en-US" b="1" dirty="0"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latin typeface="HY견고딕"/>
                <a:ea typeface="HY견고딕"/>
              </a:rPr>
              <a:t>2826</a:t>
            </a:r>
            <a:endParaRPr lang="ko-KR" altLang="en-US" b="1" dirty="0">
              <a:latin typeface="HY견고딕"/>
              <a:ea typeface="HY견고딕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267744" y="2874610"/>
            <a:ext cx="2843521" cy="482382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 w="3175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16" name="자유형 15"/>
          <p:cNvSpPr/>
          <p:nvPr/>
        </p:nvSpPr>
        <p:spPr>
          <a:xfrm flipV="1">
            <a:off x="2483768" y="4509120"/>
            <a:ext cx="2592287" cy="72008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 w="34925">
            <a:solidFill>
              <a:srgbClr val="0070C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88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1" grpId="0" animBg="1"/>
      <p:bldP spid="14" grpId="0"/>
      <p:bldP spid="15" grpId="0" animBg="1"/>
      <p:bldP spid="13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25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52413"/>
            <a:ext cx="8153400" cy="9906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3600" b="1" dirty="0">
                <a:latin typeface="HY견고딕"/>
                <a:ea typeface="HY견고딕"/>
              </a:rPr>
              <a:t>예제 </a:t>
            </a:r>
            <a:r>
              <a:rPr lang="en-US" altLang="ko-KR" sz="3600" b="1" dirty="0">
                <a:latin typeface="HY견고딕"/>
                <a:ea typeface="HY견고딕"/>
              </a:rPr>
              <a:t>3-4 </a:t>
            </a:r>
            <a:br>
              <a:rPr lang="en-US" altLang="ko-KR" sz="3600" b="1" dirty="0">
                <a:latin typeface="HY견고딕"/>
                <a:ea typeface="HY견고딕"/>
              </a:rPr>
            </a:br>
            <a:r>
              <a:rPr lang="ko-KR" altLang="en-US" sz="3600" b="1" dirty="0">
                <a:latin typeface="HY견고딕"/>
                <a:ea typeface="HY견고딕"/>
              </a:rPr>
              <a:t>생성자에서 다른 생성자 호출 연습</a:t>
            </a:r>
            <a:br>
              <a:rPr lang="en-US" altLang="ko-KR" sz="3600" b="1" dirty="0">
                <a:ea typeface="HY견고딕"/>
              </a:rPr>
            </a:br>
            <a:r>
              <a:rPr lang="en-US" altLang="ko-KR" sz="3600" b="1" dirty="0">
                <a:solidFill>
                  <a:srgbClr val="FF0000"/>
                </a:solidFill>
                <a:latin typeface="HY견고딕"/>
                <a:ea typeface="HY견고딕"/>
              </a:rPr>
              <a:t>(</a:t>
            </a:r>
            <a:r>
              <a:rPr lang="ko-KR" altLang="en-US" sz="3600" b="1" dirty="0">
                <a:solidFill>
                  <a:srgbClr val="FF0000"/>
                </a:solidFill>
                <a:latin typeface="HY견고딕"/>
                <a:ea typeface="HY견고딕"/>
              </a:rPr>
              <a:t>위임 생성자 만들기</a:t>
            </a:r>
            <a:r>
              <a:rPr lang="en-US" altLang="ko-KR" sz="3600" b="1" dirty="0">
                <a:solidFill>
                  <a:srgbClr val="FF0000"/>
                </a:solidFill>
                <a:latin typeface="HY견고딕"/>
                <a:ea typeface="HY견고딕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0876" y="2132856"/>
            <a:ext cx="424847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#include &lt;</a:t>
            </a:r>
            <a:r>
              <a:rPr lang="en-US" altLang="ko-KR" sz="1200" b="1" dirty="0" err="1">
                <a:latin typeface="HY견고딕"/>
                <a:ea typeface="HY견고딕"/>
              </a:rPr>
              <a:t>iostream</a:t>
            </a:r>
            <a:r>
              <a:rPr lang="en-US" altLang="ko-KR" sz="1200" b="1" dirty="0">
                <a:latin typeface="HY견고딕"/>
                <a:ea typeface="HY견고딕"/>
              </a:rPr>
              <a:t>&gt; </a:t>
            </a: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using namespace </a:t>
            </a:r>
            <a:r>
              <a:rPr lang="en-US" altLang="ko-KR" sz="1200" b="1" dirty="0" err="1">
                <a:latin typeface="HY견고딕"/>
                <a:ea typeface="HY견고딕"/>
              </a:rPr>
              <a:t>std</a:t>
            </a:r>
            <a:r>
              <a:rPr lang="en-US" altLang="ko-KR" sz="1200" b="1" dirty="0">
                <a:latin typeface="HY견고딕"/>
                <a:ea typeface="HY견고딕"/>
              </a:rPr>
              <a:t>; </a:t>
            </a:r>
          </a:p>
          <a:p>
            <a:pPr defTabSz="179999">
              <a:defRPr/>
            </a:pPr>
            <a:endParaRPr lang="en-US" altLang="ko-KR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class Circle {</a:t>
            </a: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1200" b="1" dirty="0">
                <a:ea typeface="HY견고딕"/>
              </a:rPr>
              <a:t>	</a:t>
            </a:r>
            <a:r>
              <a:rPr lang="en-US" altLang="ko-KR" sz="1200" b="1" dirty="0" err="1">
                <a:latin typeface="HY견고딕"/>
                <a:ea typeface="HY견고딕"/>
              </a:rPr>
              <a:t>int</a:t>
            </a:r>
            <a:r>
              <a:rPr lang="en-US" altLang="ko-KR" sz="1200" b="1" dirty="0">
                <a:latin typeface="HY견고딕"/>
                <a:ea typeface="HY견고딕"/>
              </a:rPr>
              <a:t> radius;</a:t>
            </a:r>
          </a:p>
          <a:p>
            <a:pPr defTabSz="179999">
              <a:defRPr/>
            </a:pPr>
            <a:r>
              <a:rPr lang="en-US" altLang="ko-KR" sz="1200" b="1" dirty="0">
                <a:ea typeface="HY견고딕"/>
              </a:rPr>
              <a:t>	</a:t>
            </a:r>
            <a:r>
              <a:rPr lang="en-US" altLang="ko-KR" sz="1200" b="1" dirty="0">
                <a:latin typeface="HY견고딕"/>
                <a:ea typeface="HY견고딕"/>
              </a:rPr>
              <a:t>Circle(); </a:t>
            </a:r>
            <a:r>
              <a:rPr lang="en-US" altLang="ko-KR" sz="12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200" b="1" dirty="0">
                <a:solidFill>
                  <a:srgbClr val="289B6E"/>
                </a:solidFill>
                <a:latin typeface="HY견고딕"/>
                <a:ea typeface="HY견고딕"/>
              </a:rPr>
              <a:t>위임 </a:t>
            </a:r>
            <a:r>
              <a:rPr lang="ko-KR" altLang="en-US" sz="12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200" b="1" dirty="0">
                <a:ea typeface="HY견고딕"/>
              </a:rPr>
              <a:t>	</a:t>
            </a:r>
            <a:r>
              <a:rPr lang="en-US" altLang="ko-KR" sz="1200" b="1" dirty="0">
                <a:latin typeface="HY견고딕"/>
                <a:ea typeface="HY견고딕"/>
              </a:rPr>
              <a:t>Circle(</a:t>
            </a:r>
            <a:r>
              <a:rPr lang="en-US" altLang="ko-KR" sz="1200" b="1" dirty="0" err="1">
                <a:latin typeface="HY견고딕"/>
                <a:ea typeface="HY견고딕"/>
              </a:rPr>
              <a:t>int</a:t>
            </a:r>
            <a:r>
              <a:rPr lang="en-US" altLang="ko-KR" sz="1200" b="1" dirty="0">
                <a:latin typeface="HY견고딕"/>
                <a:ea typeface="HY견고딕"/>
              </a:rPr>
              <a:t> r); </a:t>
            </a:r>
            <a:r>
              <a:rPr lang="en-US" altLang="ko-KR" sz="12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200" b="1" dirty="0">
                <a:solidFill>
                  <a:srgbClr val="289B6E"/>
                </a:solidFill>
                <a:latin typeface="HY견고딕"/>
                <a:ea typeface="HY견고딕"/>
              </a:rPr>
              <a:t>타겟 </a:t>
            </a:r>
            <a:r>
              <a:rPr lang="ko-KR" altLang="en-US" sz="12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200" b="1" dirty="0">
                <a:ea typeface="HY견고딕"/>
              </a:rPr>
              <a:t>	</a:t>
            </a:r>
            <a:r>
              <a:rPr lang="en-US" altLang="ko-KR" sz="1200" b="1" dirty="0">
                <a:latin typeface="HY견고딕"/>
                <a:ea typeface="HY견고딕"/>
              </a:rPr>
              <a:t>double </a:t>
            </a:r>
            <a:r>
              <a:rPr lang="en-US" altLang="ko-KR" sz="1200" b="1" dirty="0" err="1">
                <a:latin typeface="HY견고딕"/>
                <a:ea typeface="HY견고딕"/>
              </a:rPr>
              <a:t>getArea</a:t>
            </a:r>
            <a:r>
              <a:rPr lang="en-US" altLang="ko-KR" sz="1200" b="1" dirty="0"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Circle::Circle() : Circle(1) { }</a:t>
            </a:r>
          </a:p>
          <a:p>
            <a:pPr defTabSz="179999">
              <a:defRPr/>
            </a:pP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HY견고딕"/>
                <a:ea typeface="HY견고딕"/>
              </a:rPr>
              <a:t>// </a:t>
            </a:r>
            <a:r>
              <a:rPr lang="ko-KR" altLang="en-US" sz="1200" b="1" dirty="0">
                <a:solidFill>
                  <a:srgbClr val="FF0000"/>
                </a:solidFill>
                <a:latin typeface="HY견고딕"/>
                <a:ea typeface="HY견고딕"/>
              </a:rPr>
              <a:t>위임 </a:t>
            </a:r>
            <a:r>
              <a:rPr lang="ko-KR" altLang="en-US" sz="1200" b="1" dirty="0" err="1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  <a:endParaRPr lang="ko-KR" altLang="en-US" sz="1200" b="1" dirty="0">
              <a:solidFill>
                <a:srgbClr val="FF0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endParaRPr lang="en-US" altLang="ko-KR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endParaRPr lang="en-US" altLang="ko-KR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endParaRPr lang="en-US" altLang="ko-KR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Circle::Circle(</a:t>
            </a:r>
            <a:r>
              <a:rPr lang="en-US" altLang="ko-KR" sz="1200" b="1" dirty="0" err="1">
                <a:latin typeface="HY견고딕"/>
                <a:ea typeface="HY견고딕"/>
              </a:rPr>
              <a:t>int</a:t>
            </a:r>
            <a:r>
              <a:rPr lang="en-US" altLang="ko-KR" sz="1200" b="1" dirty="0">
                <a:latin typeface="HY견고딕"/>
                <a:ea typeface="HY견고딕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200" b="1" dirty="0">
                <a:latin typeface="HY견고딕"/>
                <a:ea typeface="HY견고딕"/>
              </a:rPr>
              <a:t>) { </a:t>
            </a:r>
            <a:r>
              <a:rPr lang="en-US" altLang="ko-KR" sz="1200" b="1" dirty="0">
                <a:solidFill>
                  <a:srgbClr val="00B050"/>
                </a:solidFill>
                <a:latin typeface="HY견고딕"/>
                <a:ea typeface="HY견고딕"/>
              </a:rPr>
              <a:t>// </a:t>
            </a:r>
            <a:r>
              <a:rPr lang="ko-KR" altLang="en-US" sz="1200" b="1" dirty="0">
                <a:solidFill>
                  <a:srgbClr val="00B050"/>
                </a:solidFill>
                <a:latin typeface="HY견고딕"/>
                <a:ea typeface="HY견고딕"/>
              </a:rPr>
              <a:t>타겟 </a:t>
            </a:r>
            <a:r>
              <a:rPr lang="ko-KR" altLang="en-US" sz="1200" b="1" dirty="0" err="1">
                <a:solidFill>
                  <a:srgbClr val="00B050"/>
                </a:solidFill>
                <a:latin typeface="HY견고딕"/>
                <a:ea typeface="HY견고딕"/>
              </a:rPr>
              <a:t>생성자</a:t>
            </a:r>
            <a:endParaRPr lang="ko-KR" altLang="en-US" sz="1200" b="1" dirty="0">
              <a:solidFill>
                <a:srgbClr val="00B05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200" b="1" dirty="0">
                <a:ea typeface="HY견고딕"/>
              </a:rPr>
              <a:t>	</a:t>
            </a:r>
            <a:r>
              <a:rPr lang="en-US" altLang="ko-KR" sz="1200" b="1" dirty="0">
                <a:latin typeface="HY견고딕"/>
                <a:ea typeface="HY견고딕"/>
              </a:rPr>
              <a:t>radius = </a:t>
            </a:r>
            <a:r>
              <a:rPr lang="en-US" altLang="ko-KR" sz="1200" b="1" dirty="0">
                <a:solidFill>
                  <a:srgbClr val="FF0000"/>
                </a:solidFill>
                <a:latin typeface="HY견고딕"/>
                <a:ea typeface="HY견고딕"/>
              </a:rPr>
              <a:t>r</a:t>
            </a:r>
            <a:r>
              <a:rPr lang="en-US" altLang="ko-KR" sz="12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200" b="1" dirty="0">
                <a:ea typeface="HY견고딕"/>
              </a:rPr>
              <a:t>	</a:t>
            </a:r>
            <a:r>
              <a:rPr lang="en-US" altLang="ko-KR" sz="1200" b="1" dirty="0" err="1">
                <a:latin typeface="HY견고딕"/>
                <a:ea typeface="HY견고딕"/>
              </a:rPr>
              <a:t>cout</a:t>
            </a:r>
            <a:r>
              <a:rPr lang="en-US" altLang="ko-KR" sz="1200" b="1" dirty="0">
                <a:latin typeface="HY견고딕"/>
                <a:ea typeface="HY견고딕"/>
              </a:rPr>
              <a:t> &lt;&lt; "</a:t>
            </a:r>
            <a:r>
              <a:rPr lang="ko-KR" altLang="en-US" sz="1200" b="1" dirty="0">
                <a:latin typeface="HY견고딕"/>
                <a:ea typeface="HY견고딕"/>
              </a:rPr>
              <a:t>반지름 </a:t>
            </a:r>
            <a:r>
              <a:rPr lang="en-US" altLang="ko-KR" sz="1200" b="1" dirty="0">
                <a:latin typeface="HY견고딕"/>
                <a:ea typeface="HY견고딕"/>
              </a:rPr>
              <a:t>" &lt;&lt; radius &lt;&lt; " </a:t>
            </a:r>
            <a:r>
              <a:rPr lang="ko-KR" altLang="en-US" sz="1200" b="1" dirty="0">
                <a:latin typeface="HY견고딕"/>
                <a:ea typeface="HY견고딕"/>
              </a:rPr>
              <a:t>원 생성</a:t>
            </a:r>
            <a:r>
              <a:rPr lang="en-US" altLang="ko-KR" sz="1200" b="1" dirty="0">
                <a:latin typeface="HY견고딕"/>
                <a:ea typeface="HY견고딕"/>
              </a:rPr>
              <a:t>" &lt;&lt; </a:t>
            </a:r>
            <a:r>
              <a:rPr lang="en-US" altLang="ko-KR" sz="1200" b="1" dirty="0" err="1">
                <a:latin typeface="HY견고딕"/>
                <a:ea typeface="HY견고딕"/>
              </a:rPr>
              <a:t>endl</a:t>
            </a:r>
            <a:r>
              <a:rPr lang="en-US" altLang="ko-KR" sz="12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12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double Circle::</a:t>
            </a:r>
            <a:r>
              <a:rPr lang="en-US" altLang="ko-KR" sz="1200" b="1" dirty="0" err="1">
                <a:latin typeface="HY견고딕"/>
                <a:ea typeface="HY견고딕"/>
              </a:rPr>
              <a:t>getArea</a:t>
            </a:r>
            <a:r>
              <a:rPr lang="en-US" altLang="ko-KR" sz="1200" b="1" dirty="0">
                <a:latin typeface="HY견고딕"/>
                <a:ea typeface="HY견고딕"/>
              </a:rPr>
              <a:t>() {</a:t>
            </a:r>
          </a:p>
          <a:p>
            <a:pPr defTabSz="179999">
              <a:defRPr/>
            </a:pPr>
            <a:r>
              <a:rPr lang="en-US" altLang="ko-KR" sz="1200" b="1" dirty="0">
                <a:ea typeface="HY견고딕"/>
              </a:rPr>
              <a:t>	</a:t>
            </a:r>
            <a:r>
              <a:rPr lang="en-US" altLang="ko-KR" sz="1200" b="1" dirty="0">
                <a:latin typeface="HY견고딕"/>
                <a:ea typeface="HY견고딕"/>
              </a:rPr>
              <a:t>return 3.14*radius*radius;</a:t>
            </a:r>
          </a:p>
          <a:p>
            <a:pPr defTabSz="179999">
              <a:defRPr/>
            </a:pPr>
            <a:r>
              <a:rPr lang="en-US" altLang="ko-KR" sz="12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16016" y="3071207"/>
            <a:ext cx="4427984" cy="201397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int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Circle donut; </a:t>
            </a:r>
            <a:r>
              <a:rPr lang="en-US" altLang="ko-KR" sz="14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400" b="1" dirty="0">
                <a:solidFill>
                  <a:srgbClr val="289B6E"/>
                </a:solidFill>
                <a:latin typeface="HY견고딕"/>
                <a:ea typeface="HY견고딕"/>
              </a:rPr>
              <a:t>매개 변수 없는 </a:t>
            </a:r>
            <a:r>
              <a:rPr lang="ko-KR" altLang="en-US" sz="14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r>
              <a:rPr lang="ko-KR" altLang="en-US" sz="1400" b="1" dirty="0">
                <a:solidFill>
                  <a:srgbClr val="289B6E"/>
                </a:solidFill>
                <a:latin typeface="HY견고딕"/>
                <a:ea typeface="HY견고딕"/>
              </a:rPr>
              <a:t> 호출</a:t>
            </a:r>
            <a:endParaRPr lang="ko-KR" altLang="en-US" sz="1400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400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double area = </a:t>
            </a: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donut.getArea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cout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 &lt;&lt; "donut</a:t>
            </a:r>
            <a:r>
              <a:rPr lang="ko-KR" altLang="en-US" sz="1400" b="1" dirty="0">
                <a:solidFill>
                  <a:srgbClr val="0000FF"/>
                </a:solidFill>
                <a:latin typeface="HY견고딕"/>
                <a:ea typeface="HY견고딕"/>
              </a:rPr>
              <a:t> 면적은 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" &lt;&lt; area &lt;&lt; </a:t>
            </a: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endl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endParaRPr lang="en-US" altLang="ko-KR" sz="1400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400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Circle pizza(30); </a:t>
            </a:r>
            <a:r>
              <a:rPr lang="en-US" altLang="ko-KR" sz="14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400" b="1" dirty="0">
                <a:solidFill>
                  <a:srgbClr val="289B6E"/>
                </a:solidFill>
                <a:latin typeface="HY견고딕"/>
                <a:ea typeface="HY견고딕"/>
              </a:rPr>
              <a:t>매개 변수 있는 </a:t>
            </a:r>
            <a:r>
              <a:rPr lang="ko-KR" altLang="en-US" sz="14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r>
              <a:rPr lang="ko-KR" altLang="en-US" sz="1400" b="1" dirty="0">
                <a:solidFill>
                  <a:srgbClr val="289B6E"/>
                </a:solidFill>
                <a:latin typeface="HY견고딕"/>
                <a:ea typeface="HY견고딕"/>
              </a:rPr>
              <a:t> 호출</a:t>
            </a:r>
            <a:endParaRPr lang="ko-KR" altLang="en-US" sz="1400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1400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area = </a:t>
            </a: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pizza.getArea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cout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 &lt;&lt; "pizza</a:t>
            </a:r>
            <a:r>
              <a:rPr lang="ko-KR" altLang="en-US" sz="1400" b="1" dirty="0">
                <a:solidFill>
                  <a:srgbClr val="0000FF"/>
                </a:solidFill>
                <a:latin typeface="HY견고딕"/>
                <a:ea typeface="HY견고딕"/>
              </a:rPr>
              <a:t> 면적은 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" &lt;&lt; area &lt;&lt; </a:t>
            </a:r>
            <a:r>
              <a:rPr lang="en-US" altLang="ko-KR" sz="1400" b="1" dirty="0" err="1">
                <a:solidFill>
                  <a:srgbClr val="0000FF"/>
                </a:solidFill>
                <a:latin typeface="HY견고딕"/>
                <a:ea typeface="HY견고딕"/>
              </a:rPr>
              <a:t>endl</a:t>
            </a: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1400" b="1" dirty="0">
                <a:solidFill>
                  <a:srgbClr val="0000FF"/>
                </a:solidFill>
                <a:latin typeface="HY견고딕"/>
                <a:ea typeface="HY견고딕"/>
              </a:rPr>
              <a:t>}</a:t>
            </a:r>
            <a:endParaRPr lang="ko-KR" altLang="en-US" sz="1400" b="1" dirty="0">
              <a:solidFill>
                <a:srgbClr val="0000FF"/>
              </a:solidFill>
              <a:latin typeface="HY견고딕"/>
              <a:ea typeface="HY견고딕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240637" y="4725143"/>
            <a:ext cx="1389457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호출</a:t>
            </a:r>
            <a:r>
              <a:rPr lang="en-US" altLang="ko-KR" sz="1000" b="1">
                <a:solidFill>
                  <a:schemeClr val="tx1"/>
                </a:solidFill>
                <a:latin typeface="HY견고딕"/>
                <a:ea typeface="HY견고딕"/>
              </a:rPr>
              <a:t>. r</a:t>
            </a: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에</a:t>
            </a:r>
            <a:r>
              <a:rPr lang="en-US" altLang="ko-KR" sz="1000" b="1">
                <a:solidFill>
                  <a:schemeClr val="tx1"/>
                </a:solidFill>
                <a:latin typeface="HY견고딕"/>
                <a:ea typeface="HY견고딕"/>
              </a:rPr>
              <a:t> 1 </a:t>
            </a: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전달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75856" y="2204864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HY견고딕"/>
                <a:ea typeface="HY견고딕"/>
              </a:rPr>
              <a:t>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16528" y="1673334"/>
            <a:ext cx="3847960" cy="118226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반지름 </a:t>
            </a:r>
            <a:r>
              <a:rPr lang="en-US" altLang="ko-KR" b="1" dirty="0">
                <a:latin typeface="HY견고딕"/>
                <a:ea typeface="HY견고딕"/>
              </a:rPr>
              <a:t>1 </a:t>
            </a:r>
            <a:r>
              <a:rPr lang="ko-KR" altLang="en-US" b="1" dirty="0">
                <a:latin typeface="HY견고딕"/>
                <a:ea typeface="HY견고딕"/>
              </a:rPr>
              <a:t>원 생성</a:t>
            </a:r>
          </a:p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donut</a:t>
            </a:r>
            <a:r>
              <a:rPr lang="ko-KR" altLang="en-US" b="1" dirty="0"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latin typeface="HY견고딕"/>
                <a:ea typeface="HY견고딕"/>
              </a:rPr>
              <a:t>3.14</a:t>
            </a:r>
          </a:p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반지름 </a:t>
            </a:r>
            <a:r>
              <a:rPr lang="en-US" altLang="ko-KR" b="1" dirty="0">
                <a:latin typeface="HY견고딕"/>
                <a:ea typeface="HY견고딕"/>
              </a:rPr>
              <a:t>30 </a:t>
            </a:r>
            <a:r>
              <a:rPr lang="ko-KR" altLang="en-US" b="1" dirty="0">
                <a:latin typeface="HY견고딕"/>
                <a:ea typeface="HY견고딕"/>
              </a:rPr>
              <a:t>원 생성</a:t>
            </a:r>
          </a:p>
          <a:p>
            <a:pPr lvl="0">
              <a:defRPr/>
            </a:pPr>
            <a:r>
              <a:rPr lang="en-US" altLang="ko-KR" b="1" dirty="0">
                <a:latin typeface="HY견고딕"/>
                <a:ea typeface="HY견고딕"/>
              </a:rPr>
              <a:t>pizza</a:t>
            </a:r>
            <a:r>
              <a:rPr lang="ko-KR" altLang="en-US" b="1" dirty="0">
                <a:latin typeface="HY견고딕"/>
                <a:ea typeface="HY견고딕"/>
              </a:rPr>
              <a:t> 면적은 </a:t>
            </a:r>
            <a:r>
              <a:rPr lang="en-US" altLang="ko-KR" b="1" dirty="0">
                <a:latin typeface="HY견고딕"/>
                <a:ea typeface="HY견고딕"/>
              </a:rPr>
              <a:t>2826</a:t>
            </a:r>
            <a:endParaRPr lang="ko-KR" altLang="en-US" b="1" dirty="0">
              <a:latin typeface="HY견고딕"/>
              <a:ea typeface="HY견고딕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411760" y="2630430"/>
            <a:ext cx="2451748" cy="1597139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 w="31750">
            <a:solidFill>
              <a:srgbClr val="0070C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979712" y="4494143"/>
            <a:ext cx="260925" cy="73505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0555" y="130652"/>
            <a:ext cx="7314649" cy="68012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3200" b="1" dirty="0">
                <a:latin typeface="HY견고딕"/>
                <a:ea typeface="HY견고딕"/>
              </a:rPr>
              <a:t>다양한 생성자의 멤버 변수 초기화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719281" cy="244476"/>
          </a:xfrm>
        </p:spPr>
        <p:txBody>
          <a:bodyPr>
            <a:noAutofit/>
          </a:bodyPr>
          <a:lstStyle/>
          <a:p>
            <a:pPr lvl="0">
              <a:defRPr/>
            </a:pPr>
            <a:fld id="{01870596-DAFA-46D2-82A7-2B6B5F8E0EA4}" type="slidenum">
              <a:rPr lang="en-US" altLang="en-US" sz="1600">
                <a:latin typeface="HY견고딕"/>
                <a:ea typeface="HY견고딕"/>
              </a:rPr>
              <a:pPr lvl="0">
                <a:defRPr/>
              </a:pPr>
              <a:t>26</a:t>
            </a:fld>
            <a:endParaRPr lang="en-US" altLang="en-US" sz="1600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77177" y="1314731"/>
            <a:ext cx="3747512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class Point {</a:t>
            </a:r>
          </a:p>
          <a:p>
            <a:pPr defTabSz="179999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x, y;</a:t>
            </a:r>
          </a:p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>
                <a:latin typeface="HY견고딕"/>
                <a:ea typeface="HY견고딕"/>
              </a:rPr>
              <a:t>Point();</a:t>
            </a:r>
          </a:p>
          <a:p>
            <a:pPr defTabSz="179999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>
                <a:latin typeface="HY견고딕"/>
                <a:ea typeface="HY견고딕"/>
              </a:rPr>
              <a:t>Point(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a, 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b);</a:t>
            </a:r>
          </a:p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};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3573017"/>
            <a:ext cx="6199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(1)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생성자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 코드에서 멤버 변수 초기화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4381270"/>
            <a:ext cx="74168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fr-FR" altLang="ko-KR" sz="2400" b="1">
                <a:latin typeface="HY견고딕"/>
                <a:ea typeface="HY견고딕"/>
              </a:rPr>
              <a:t>Point::Point() { x = 0; y = 0; }</a:t>
            </a:r>
          </a:p>
          <a:p>
            <a:pPr defTabSz="179999">
              <a:defRPr/>
            </a:pPr>
            <a:r>
              <a:rPr lang="en-US" altLang="ko-KR" sz="2400" b="1">
                <a:latin typeface="HY견고딕"/>
                <a:ea typeface="HY견고딕"/>
              </a:rPr>
              <a:t>Point::Point(int a, int b) { x = a; y = b; }</a:t>
            </a:r>
            <a:endParaRPr lang="ko-KR" altLang="en-US" sz="2400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951" y="266006"/>
            <a:ext cx="7354136" cy="68012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3200" b="1" dirty="0">
                <a:latin typeface="HY견고딕"/>
                <a:ea typeface="HY견고딕"/>
              </a:rPr>
              <a:t>다양한 생성자의 멤버 변수 초기화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719281" cy="244476"/>
          </a:xfrm>
        </p:spPr>
        <p:txBody>
          <a:bodyPr>
            <a:noAutofit/>
          </a:bodyPr>
          <a:lstStyle/>
          <a:p>
            <a:pPr lvl="0">
              <a:defRPr/>
            </a:pPr>
            <a:fld id="{01870596-DAFA-46D2-82A7-2B6B5F8E0EA4}" type="slidenum">
              <a:rPr lang="en-US" altLang="en-US" sz="1600">
                <a:latin typeface="HY견고딕"/>
                <a:ea typeface="HY견고딕"/>
              </a:rPr>
              <a:pPr lvl="0">
                <a:defRPr/>
              </a:pPr>
              <a:t>27</a:t>
            </a:fld>
            <a:endParaRPr lang="en-US" altLang="en-US" sz="1600">
              <a:latin typeface="HY견고딕"/>
              <a:ea typeface="HY견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342" y="1635842"/>
            <a:ext cx="5901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(2)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생성자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 서두에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초깃값으로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 초기화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915" y="2660769"/>
            <a:ext cx="831641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Point::Point() : 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x(0), y(0)</a:t>
            </a:r>
            <a:r>
              <a:rPr lang="en-US" altLang="ko-KR" sz="2000" b="1" dirty="0">
                <a:latin typeface="HY견고딕"/>
                <a:ea typeface="HY견고딕"/>
              </a:rPr>
              <a:t> {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 // 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멤버 변수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x, y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를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0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으로 초기화</a:t>
            </a:r>
            <a:endParaRPr lang="ko-KR" altLang="en-US" sz="20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Point::Point(</a:t>
            </a:r>
            <a:r>
              <a:rPr lang="en-US" altLang="ko-KR" sz="2000" b="1" dirty="0" err="1"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latin typeface="HY견고딕"/>
                <a:ea typeface="HY견고딕"/>
              </a:rPr>
              <a:t> a, </a:t>
            </a:r>
            <a:r>
              <a:rPr lang="en-US" altLang="ko-KR" sz="2000" b="1" dirty="0" err="1">
                <a:latin typeface="HY견고딕"/>
                <a:ea typeface="HY견고딕"/>
              </a:rPr>
              <a:t>int</a:t>
            </a:r>
            <a:r>
              <a:rPr lang="en-US" altLang="ko-KR" sz="2000" b="1" dirty="0">
                <a:latin typeface="HY견고딕"/>
                <a:ea typeface="HY견고딕"/>
              </a:rPr>
              <a:t> b)   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멤버 변수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x=a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로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, y=b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로 초기화</a:t>
            </a:r>
            <a:endParaRPr lang="ko-KR" altLang="en-US" sz="20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ea typeface="HY견고딕"/>
              </a:rPr>
              <a:t>	</a:t>
            </a:r>
            <a:r>
              <a:rPr lang="en-US" altLang="ko-KR" sz="2000" b="1" dirty="0">
                <a:latin typeface="HY견고딕"/>
                <a:ea typeface="HY견고딕"/>
              </a:rPr>
              <a:t>: 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x(a), y(b) </a:t>
            </a:r>
            <a:r>
              <a:rPr lang="en-US" altLang="ko-KR" sz="2000" b="1" dirty="0">
                <a:latin typeface="HY견고딕"/>
                <a:ea typeface="HY견고딕"/>
              </a:rPr>
              <a:t>{ </a:t>
            </a:r>
            <a:r>
              <a:rPr lang="en-US" altLang="ko-KR" sz="2000" b="1" dirty="0">
                <a:ea typeface="HY견고딕"/>
              </a:rPr>
              <a:t>			</a:t>
            </a:r>
            <a:r>
              <a:rPr lang="en-US" altLang="ko-KR" sz="2000" b="1" dirty="0">
                <a:latin typeface="HY견고딕"/>
                <a:ea typeface="HY견고딕"/>
              </a:rPr>
              <a:t>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  // 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콜론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(:) 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이하 부분을 밑줄에 써도 됨</a:t>
            </a:r>
            <a:endParaRPr lang="ko-KR" altLang="en-US" sz="20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</a:t>
            </a:r>
            <a:endParaRPr lang="ko-KR" altLang="en-US" sz="2000" b="1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5339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981" y="280593"/>
            <a:ext cx="7311106" cy="68012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3200" b="1" dirty="0">
                <a:latin typeface="HY견고딕"/>
                <a:ea typeface="HY견고딕"/>
              </a:rPr>
              <a:t>다양한 생성자의 멤버 변수 초기화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719281" cy="244476"/>
          </a:xfrm>
        </p:spPr>
        <p:txBody>
          <a:bodyPr>
            <a:noAutofit/>
          </a:bodyPr>
          <a:lstStyle/>
          <a:p>
            <a:pPr lvl="0">
              <a:defRPr/>
            </a:pPr>
            <a:fld id="{01870596-DAFA-46D2-82A7-2B6B5F8E0EA4}" type="slidenum">
              <a:rPr lang="en-US" altLang="en-US" sz="1600">
                <a:latin typeface="HY견고딕"/>
                <a:ea typeface="HY견고딕"/>
              </a:rPr>
              <a:pPr lvl="0">
                <a:defRPr/>
              </a:pPr>
              <a:t>28</a:t>
            </a:fld>
            <a:endParaRPr lang="en-US" altLang="en-US" sz="1600"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168" y="1772816"/>
            <a:ext cx="5849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(3)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클래스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선언부에서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 직접 초기화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2564904"/>
            <a:ext cx="841585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class Point {</a:t>
            </a: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/>
                <a:ea typeface="HY견고딕"/>
              </a:rPr>
              <a:t> x=0, y=0;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클래스 </a:t>
            </a:r>
            <a:r>
              <a:rPr lang="ko-KR" altLang="en-US" sz="2000" b="1" dirty="0" err="1">
                <a:solidFill>
                  <a:srgbClr val="289B6E"/>
                </a:solidFill>
                <a:latin typeface="HY견고딕"/>
                <a:ea typeface="HY견고딕"/>
              </a:rPr>
              <a:t>선언부에서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x, y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를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0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으로 직접 초기화</a:t>
            </a:r>
            <a:endParaRPr lang="en-US" altLang="ko-KR" sz="2000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endParaRPr lang="ko-KR" altLang="en-US" sz="2000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...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};</a:t>
            </a:r>
            <a:endParaRPr lang="ko-KR" altLang="en-US" sz="2400" b="1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005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111125"/>
            <a:ext cx="8153400" cy="9906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 dirty="0">
                <a:latin typeface="HY견고딕"/>
                <a:ea typeface="HY견고딕"/>
              </a:rPr>
              <a:t>예제 </a:t>
            </a:r>
            <a:r>
              <a:rPr lang="en-US" altLang="ko-KR" b="1" dirty="0">
                <a:latin typeface="HY견고딕"/>
                <a:ea typeface="HY견고딕"/>
              </a:rPr>
              <a:t>3-5 </a:t>
            </a:r>
            <a:r>
              <a:rPr lang="ko-KR" altLang="en-US" b="1" dirty="0">
                <a:latin typeface="HY견고딕"/>
                <a:ea typeface="HY견고딕"/>
              </a:rPr>
              <a:t>멤버변수의 초기화와 </a:t>
            </a:r>
            <a:br>
              <a:rPr lang="en-US" altLang="ko-KR" b="1" dirty="0">
                <a:latin typeface="HY견고딕"/>
                <a:ea typeface="HY견고딕"/>
              </a:rPr>
            </a:br>
            <a:r>
              <a:rPr lang="en-US" altLang="ko-KR" b="1" dirty="0">
                <a:latin typeface="HY견고딕"/>
                <a:ea typeface="HY견고딕"/>
              </a:rPr>
              <a:t>              </a:t>
            </a:r>
            <a:r>
              <a:rPr lang="ko-KR" altLang="en-US" b="1" dirty="0">
                <a:latin typeface="HY견고딕"/>
                <a:ea typeface="HY견고딕"/>
              </a:rPr>
              <a:t>위임 생성자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348880"/>
            <a:ext cx="3528508" cy="3416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class Point {</a:t>
            </a:r>
          </a:p>
          <a:p>
            <a:pPr defTabSz="179999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x, y;</a:t>
            </a:r>
          </a:p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>
                <a:latin typeface="HY견고딕"/>
                <a:ea typeface="HY견고딕"/>
              </a:rPr>
              <a:t>Point();</a:t>
            </a:r>
          </a:p>
          <a:p>
            <a:pPr defTabSz="179999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>
                <a:latin typeface="HY견고딕"/>
                <a:ea typeface="HY견고딕"/>
              </a:rPr>
              <a:t>Point(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a, 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b);</a:t>
            </a:r>
          </a:p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};</a:t>
            </a:r>
          </a:p>
          <a:p>
            <a:pPr defTabSz="179999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fr-FR" altLang="ko-KR" b="1" dirty="0">
                <a:latin typeface="HY견고딕"/>
                <a:ea typeface="HY견고딕"/>
              </a:rPr>
              <a:t>Point::Point() { x = 0; y = 0; }</a:t>
            </a:r>
          </a:p>
          <a:p>
            <a:pPr defTabSz="179999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Point::Point(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a, 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b) </a:t>
            </a:r>
          </a:p>
          <a:p>
            <a:pPr defTabSz="179999">
              <a:defRPr/>
            </a:pPr>
            <a:r>
              <a:rPr lang="en-US" altLang="ko-KR" b="1" dirty="0">
                <a:latin typeface="HY견고딕"/>
                <a:ea typeface="HY견고딕"/>
              </a:rPr>
              <a:t> { x = a; y = b;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07904" y="1371994"/>
            <a:ext cx="5328592" cy="550920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#include &lt;</a:t>
            </a:r>
            <a:r>
              <a:rPr lang="en-US" altLang="ko-KR" sz="1600" b="1" dirty="0" err="1">
                <a:latin typeface="HY견고딕"/>
                <a:ea typeface="HY견고딕"/>
              </a:rPr>
              <a:t>iostream</a:t>
            </a:r>
            <a:r>
              <a:rPr lang="en-US" altLang="ko-KR" sz="1600" b="1" dirty="0">
                <a:latin typeface="HY견고딕"/>
                <a:ea typeface="HY견고딕"/>
              </a:rPr>
              <a:t>&gt;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using namespace </a:t>
            </a:r>
            <a:r>
              <a:rPr lang="en-US" altLang="ko-KR" sz="1600" b="1" dirty="0" err="1">
                <a:latin typeface="HY견고딕"/>
                <a:ea typeface="HY견고딕"/>
              </a:rPr>
              <a:t>std</a:t>
            </a:r>
            <a:r>
              <a:rPr lang="en-US" altLang="ko-KR" sz="16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class Point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x, y;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Point();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Point(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a, 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b);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void show() { </a:t>
            </a:r>
            <a:r>
              <a:rPr lang="en-US" altLang="ko-KR" sz="1600" b="1" dirty="0" err="1">
                <a:latin typeface="HY견고딕"/>
                <a:ea typeface="HY견고딕"/>
              </a:rPr>
              <a:t>cout</a:t>
            </a:r>
            <a:r>
              <a:rPr lang="en-US" altLang="ko-KR" sz="1600" b="1" dirty="0">
                <a:latin typeface="HY견고딕"/>
                <a:ea typeface="HY견고딕"/>
              </a:rPr>
              <a:t> &lt;&lt; "(" &lt;&lt; x &lt;&lt; ", " &lt;&lt; y 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                          &lt;&lt; ")" &lt;&lt; </a:t>
            </a:r>
            <a:r>
              <a:rPr lang="en-US" altLang="ko-KR" sz="1600" b="1" dirty="0" err="1">
                <a:latin typeface="HY견고딕"/>
                <a:ea typeface="HY견고딕"/>
              </a:rPr>
              <a:t>endl</a:t>
            </a:r>
            <a:r>
              <a:rPr lang="en-US" altLang="ko-KR" sz="1600" b="1" dirty="0">
                <a:latin typeface="HY견고딕"/>
                <a:ea typeface="HY견고딕"/>
              </a:rPr>
              <a:t>; }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};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HY견고딕"/>
                <a:ea typeface="HY견고딕"/>
              </a:rPr>
              <a:t>Point::Point() : Point(0, 0) </a:t>
            </a:r>
            <a:r>
              <a:rPr lang="en-US" altLang="ko-KR" sz="1600" b="1" dirty="0">
                <a:latin typeface="HY견고딕"/>
                <a:ea typeface="HY견고딕"/>
              </a:rPr>
              <a:t>{ } </a:t>
            </a:r>
            <a:r>
              <a:rPr lang="en-US" altLang="ko-KR" sz="16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 dirty="0">
                <a:solidFill>
                  <a:srgbClr val="289B6E"/>
                </a:solidFill>
                <a:latin typeface="HY견고딕"/>
                <a:ea typeface="HY견고딕"/>
              </a:rPr>
              <a:t>위임 </a:t>
            </a:r>
            <a:r>
              <a:rPr lang="ko-KR" altLang="en-US" sz="16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Point::Point(</a:t>
            </a:r>
            <a:r>
              <a:rPr lang="en-US" altLang="ko-KR" sz="1600" b="1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 a, </a:t>
            </a:r>
            <a:r>
              <a:rPr lang="en-US" altLang="ko-KR" sz="1600" b="1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 b) </a:t>
            </a:r>
            <a:r>
              <a:rPr lang="en-US" altLang="ko-KR" sz="16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1600" b="1" dirty="0">
                <a:solidFill>
                  <a:srgbClr val="289B6E"/>
                </a:solidFill>
                <a:latin typeface="HY견고딕"/>
                <a:ea typeface="HY견고딕"/>
              </a:rPr>
              <a:t>타겟 </a:t>
            </a:r>
            <a:r>
              <a:rPr lang="ko-KR" altLang="en-US" sz="16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1600" b="1" dirty="0">
              <a:solidFill>
                <a:srgbClr val="289B6E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>
                <a:solidFill>
                  <a:srgbClr val="289B6E"/>
                </a:solidFill>
                <a:ea typeface="HY견고딕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: x(a), y(b) { }</a:t>
            </a:r>
          </a:p>
          <a:p>
            <a:pPr defTabSz="179999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Point origin;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Point target(10, 20);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origin.show</a:t>
            </a:r>
            <a:r>
              <a:rPr lang="en-US" altLang="ko-KR" sz="1600" b="1" dirty="0"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target.show</a:t>
            </a:r>
            <a:r>
              <a:rPr lang="en-US" altLang="ko-KR" sz="1600" b="1" dirty="0">
                <a:latin typeface="HY견고딕"/>
                <a:ea typeface="HY견고딕"/>
              </a:rPr>
              <a:t>();</a:t>
            </a:r>
          </a:p>
          <a:p>
            <a:pPr defTabSz="179999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  <a:endParaRPr lang="ko-KR" altLang="en-US" sz="1600" b="1" dirty="0">
              <a:latin typeface="HY견고딕"/>
              <a:ea typeface="HY견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323" y="1484784"/>
            <a:ext cx="3240360" cy="7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다음 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Point </a:t>
            </a: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클래스의 멤버 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x, y</a:t>
            </a: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를 </a:t>
            </a:r>
          </a:p>
          <a:p>
            <a:pPr lvl="0">
              <a:defRPr/>
            </a:pP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생성자 서두에 초기값으로 초기화하고</a:t>
            </a:r>
          </a:p>
          <a:p>
            <a:pPr lvl="0">
              <a:defRPr/>
            </a:pP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위임 생성자를 이용하여 재작성하라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76256" y="5373558"/>
            <a:ext cx="1763688" cy="57572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HY견고딕"/>
                <a:ea typeface="HY견고딕"/>
              </a:rPr>
              <a:t>(0, 0)</a:t>
            </a:r>
          </a:p>
          <a:p>
            <a:pPr lvl="0">
              <a:defRPr/>
            </a:pPr>
            <a:r>
              <a:rPr lang="en-US" altLang="ko-KR" sz="1600" b="1">
                <a:latin typeface="HY견고딕"/>
                <a:ea typeface="HY견고딕"/>
              </a:rPr>
              <a:t>(10, 20)</a:t>
            </a:r>
            <a:endParaRPr lang="ko-KR" altLang="en-US" sz="1600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 지향적 프로그래밍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구현</a:t>
            </a:r>
          </a:p>
        </p:txBody>
      </p:sp>
      <p:pic>
        <p:nvPicPr>
          <p:cNvPr id="4097" name="_x369936560" descr="EMB0000308c1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0" y="1785770"/>
            <a:ext cx="8040127" cy="40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기본 생성자</a:t>
            </a:r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ko-KR" altLang="en-US" b="1" i="1" dirty="0" err="1">
                <a:solidFill>
                  <a:srgbClr val="00B0F0"/>
                </a:solidFill>
                <a:latin typeface="HY견고딕"/>
                <a:ea typeface="HY견고딕"/>
              </a:rPr>
              <a:t>생성자는</a:t>
            </a:r>
            <a:r>
              <a:rPr lang="ko-KR" altLang="en-US" b="1" i="1" dirty="0">
                <a:solidFill>
                  <a:srgbClr val="00B0F0"/>
                </a:solidFill>
                <a:latin typeface="HY견고딕"/>
                <a:ea typeface="HY견고딕"/>
              </a:rPr>
              <a:t> 꼭 있어야 하는가</a:t>
            </a:r>
            <a:r>
              <a:rPr lang="en-US" altLang="ko-KR" b="1" i="1" dirty="0">
                <a:solidFill>
                  <a:srgbClr val="00B0F0"/>
                </a:solidFill>
                <a:latin typeface="HY견고딕"/>
                <a:ea typeface="HY견고딕"/>
              </a:rPr>
              <a:t>?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예</a:t>
            </a: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. C++ 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컴파일러는 객체가 생성될 때</a:t>
            </a: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 반드시 호출</a:t>
            </a:r>
            <a:endParaRPr lang="en-US" altLang="ko-KR" b="1" dirty="0">
              <a:solidFill>
                <a:srgbClr val="FF0000"/>
              </a:solidFill>
              <a:latin typeface="HY견고딕"/>
              <a:ea typeface="HY견고딕"/>
            </a:endParaRPr>
          </a:p>
          <a:p>
            <a:pPr lvl="1">
              <a:defRPr/>
            </a:pPr>
            <a:endParaRPr lang="en-US" altLang="ko-KR" b="1" dirty="0">
              <a:solidFill>
                <a:srgbClr val="FF0000"/>
              </a:solidFill>
              <a:latin typeface="HY견고딕"/>
              <a:ea typeface="HY견고딕"/>
            </a:endParaRPr>
          </a:p>
          <a:p>
            <a:pPr lvl="1">
              <a:defRPr/>
            </a:pPr>
            <a:endParaRPr lang="ko-KR" altLang="en-US" b="1" dirty="0">
              <a:latin typeface="HY견고딕"/>
              <a:ea typeface="HY견고딕"/>
            </a:endParaRPr>
          </a:p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ko-KR" altLang="en-US" b="1" i="1" dirty="0">
                <a:solidFill>
                  <a:srgbClr val="00B0F0"/>
                </a:solidFill>
                <a:latin typeface="HY견고딕"/>
                <a:ea typeface="HY견고딕"/>
              </a:rPr>
              <a:t>개발자가 클래스에 </a:t>
            </a:r>
            <a:r>
              <a:rPr lang="ko-KR" altLang="en-US" b="1" i="1" dirty="0" err="1">
                <a:solidFill>
                  <a:srgbClr val="00B0F0"/>
                </a:solidFill>
                <a:latin typeface="HY견고딕"/>
                <a:ea typeface="HY견고딕"/>
              </a:rPr>
              <a:t>생성자를</a:t>
            </a:r>
            <a:r>
              <a:rPr lang="ko-KR" altLang="en-US" b="1" i="1" dirty="0">
                <a:solidFill>
                  <a:srgbClr val="00B0F0"/>
                </a:solidFill>
                <a:latin typeface="HY견고딕"/>
                <a:ea typeface="HY견고딕"/>
              </a:rPr>
              <a:t> 작성해 놓지 않으면</a:t>
            </a:r>
            <a:r>
              <a:rPr lang="en-US" altLang="ko-KR" b="1" i="1" dirty="0">
                <a:solidFill>
                  <a:srgbClr val="00B0F0"/>
                </a:solidFill>
                <a:latin typeface="HY견고딕"/>
                <a:ea typeface="HY견고딕"/>
              </a:rPr>
              <a:t>?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컴파일러에 의해 기본 생성자가 자동으로 생성</a:t>
            </a:r>
          </a:p>
          <a:p>
            <a:pPr lvl="1">
              <a:defRPr/>
            </a:pPr>
            <a:endParaRPr lang="en-US" altLang="ko-KR" b="1" dirty="0">
              <a:solidFill>
                <a:srgbClr val="FF000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HY견고딕"/>
                <a:ea typeface="HY견고딕"/>
              </a:rPr>
              <a:t>기본 생성자</a:t>
            </a:r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u"/>
              <a:defRPr/>
            </a:pPr>
            <a:r>
              <a:rPr lang="ko-KR" altLang="en-US" b="1" dirty="0">
                <a:latin typeface="HY견고딕"/>
                <a:ea typeface="HY견고딕"/>
              </a:rPr>
              <a:t>기본 </a:t>
            </a:r>
            <a:r>
              <a:rPr lang="ko-KR" altLang="en-US" b="1" dirty="0" err="1">
                <a:latin typeface="HY견고딕"/>
                <a:ea typeface="HY견고딕"/>
              </a:rPr>
              <a:t>생성자란</a:t>
            </a:r>
            <a:r>
              <a:rPr lang="en-US" altLang="ko-KR" b="1" dirty="0">
                <a:latin typeface="HY견고딕"/>
                <a:ea typeface="HY견고딕"/>
              </a:rPr>
              <a:t>?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클래스에 생성자가 하나도 선언되어 있지 않은 경우</a:t>
            </a: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, </a:t>
            </a:r>
            <a:endParaRPr lang="ko-KR" altLang="en-US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marL="365760" lvl="1" indent="0">
              <a:buNone/>
              <a:defRPr/>
            </a:pPr>
            <a:r>
              <a:rPr lang="en-US" altLang="ko-KR" b="1" dirty="0">
                <a:solidFill>
                  <a:srgbClr val="0000FF"/>
                </a:solidFill>
                <a:latin typeface="HY견고딕"/>
                <a:ea typeface="HY견고딕"/>
              </a:rPr>
              <a:t>    </a:t>
            </a: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컴파일러가 대신 삽입해주는 </a:t>
            </a:r>
            <a:r>
              <a:rPr lang="ko-KR" altLang="en-US" b="1" dirty="0" err="1">
                <a:solidFill>
                  <a:srgbClr val="0000FF"/>
                </a:solidFill>
                <a:latin typeface="HY견고딕"/>
                <a:ea typeface="HY견고딕"/>
              </a:rPr>
              <a:t>생성자</a:t>
            </a:r>
            <a:endParaRPr lang="ko-KR" altLang="en-US" b="1" dirty="0">
              <a:solidFill>
                <a:srgbClr val="0000FF"/>
              </a:solidFill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매개 변수 없는 </a:t>
            </a:r>
            <a:r>
              <a:rPr lang="ko-KR" altLang="en-US" b="1" dirty="0" err="1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  <a:endParaRPr lang="ko-KR" altLang="en-US" b="1" dirty="0">
              <a:solidFill>
                <a:srgbClr val="FF0000"/>
              </a:solidFill>
              <a:latin typeface="HY견고딕"/>
              <a:ea typeface="HY견고딕"/>
            </a:endParaRPr>
          </a:p>
          <a:p>
            <a:pPr lvl="1">
              <a:defRPr/>
            </a:pPr>
            <a:r>
              <a:rPr lang="ko-KR" altLang="en-US" b="1" dirty="0">
                <a:solidFill>
                  <a:srgbClr val="0000FF"/>
                </a:solidFill>
                <a:latin typeface="HY견고딕"/>
                <a:ea typeface="HY견고딕"/>
              </a:rPr>
              <a:t>디폴트 생성자라고도 부름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43608" y="3897052"/>
            <a:ext cx="396044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class Circle {</a:t>
            </a:r>
          </a:p>
          <a:p>
            <a:pPr defTabSz="179999" latinLnBrk="0">
              <a:defRPr/>
            </a:pPr>
            <a:r>
              <a:rPr lang="en-US" altLang="ko-KR" sz="2000" b="1" dirty="0">
                <a:ea typeface="HY견고딕"/>
              </a:rPr>
              <a:t>	</a:t>
            </a:r>
            <a:r>
              <a:rPr lang="en-US" altLang="ko-KR" sz="2000" b="1" dirty="0">
                <a:latin typeface="HY견고딕"/>
                <a:ea typeface="HY견고딕"/>
              </a:rPr>
              <a:t>.....</a:t>
            </a:r>
          </a:p>
          <a:p>
            <a:pPr defTabSz="179999" latinLnBrk="0">
              <a:defRPr/>
            </a:pPr>
            <a:r>
              <a:rPr lang="en-US" altLang="ko-KR" sz="2000" b="1" dirty="0">
                <a:ea typeface="HY견고딕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Circle(); </a:t>
            </a:r>
            <a:r>
              <a:rPr lang="en-US" altLang="ko-KR" sz="2000" b="1" dirty="0">
                <a:solidFill>
                  <a:srgbClr val="289B6E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 b="1" dirty="0">
                <a:solidFill>
                  <a:srgbClr val="289B6E"/>
                </a:solidFill>
                <a:latin typeface="HY견고딕"/>
                <a:ea typeface="HY견고딕"/>
              </a:rPr>
              <a:t>기본 </a:t>
            </a:r>
            <a:r>
              <a:rPr lang="ko-KR" altLang="en-US" sz="2000" b="1" dirty="0" err="1">
                <a:solidFill>
                  <a:srgbClr val="289B6E"/>
                </a:solidFill>
                <a:latin typeface="HY견고딕"/>
                <a:ea typeface="HY견고딕"/>
              </a:rPr>
              <a:t>생성자</a:t>
            </a:r>
            <a:endParaRPr lang="ko-KR" altLang="en-US" sz="20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};</a:t>
            </a:r>
            <a:endParaRPr lang="ko-KR" altLang="en-US" sz="2000" b="1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11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 b="1" dirty="0">
                <a:latin typeface="HY견고딕"/>
                <a:ea typeface="HY견고딕"/>
              </a:rPr>
              <a:t>기본 생성자가 자동으로 생성되는 경우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u"/>
              <a:defRPr/>
            </a:pPr>
            <a:r>
              <a:rPr lang="ko-KR" altLang="en-US" b="1" dirty="0">
                <a:latin typeface="HY견고딕"/>
                <a:ea typeface="HY견고딕"/>
              </a:rPr>
              <a:t>생성자가 하나도 작성되어 있지 않은 클래스의 경우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컴파일러가 기본 </a:t>
            </a:r>
            <a:r>
              <a:rPr lang="ko-KR" altLang="en-US" b="1" dirty="0" err="1">
                <a:latin typeface="HY견고딕"/>
                <a:ea typeface="HY견고딕"/>
              </a:rPr>
              <a:t>생성자</a:t>
            </a:r>
            <a:r>
              <a:rPr lang="ko-KR" altLang="en-US" b="1" dirty="0">
                <a:latin typeface="HY견고딕"/>
                <a:ea typeface="HY견고딕"/>
              </a:rPr>
              <a:t> 자동 생성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36375" y="2724344"/>
            <a:ext cx="2664296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b="1" dirty="0">
                <a:latin typeface="HY견고딕"/>
                <a:ea typeface="HY견고딕"/>
              </a:rPr>
              <a:t>class Circle { </a:t>
            </a:r>
          </a:p>
          <a:p>
            <a:pPr defTabSz="179999" latinLnBrk="0">
              <a:defRPr/>
            </a:pPr>
            <a:r>
              <a:rPr lang="en-US" altLang="ko-KR" b="1" dirty="0">
                <a:latin typeface="HY견고딕"/>
                <a:ea typeface="HY견고딕"/>
              </a:rPr>
              <a:t>public:</a:t>
            </a:r>
          </a:p>
          <a:p>
            <a:pPr defTabSz="179999" latinLnBrk="0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radius; </a:t>
            </a:r>
          </a:p>
          <a:p>
            <a:pPr defTabSz="179999" latinLnBrk="0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>
                <a:latin typeface="HY견고딕"/>
                <a:ea typeface="HY견고딕"/>
              </a:rPr>
              <a:t>double </a:t>
            </a:r>
            <a:r>
              <a:rPr lang="en-US" altLang="ko-KR" b="1" dirty="0" err="1">
                <a:latin typeface="HY견고딕"/>
                <a:ea typeface="HY견고딕"/>
              </a:rPr>
              <a:t>getArea</a:t>
            </a:r>
            <a:r>
              <a:rPr lang="en-US" altLang="ko-KR" b="1" dirty="0">
                <a:latin typeface="HY견고딕"/>
                <a:ea typeface="HY견고딕"/>
              </a:rPr>
              <a:t>();</a:t>
            </a:r>
          </a:p>
          <a:p>
            <a:pPr defTabSz="179999" latinLnBrk="0">
              <a:defRPr/>
            </a:pPr>
            <a:r>
              <a:rPr lang="en-US" altLang="ko-KR" b="1" dirty="0">
                <a:latin typeface="HY견고딕"/>
                <a:ea typeface="HY견고딕"/>
              </a:rPr>
              <a:t>};</a:t>
            </a:r>
          </a:p>
          <a:p>
            <a:pPr defTabSz="179999" latinLnBrk="0">
              <a:defRPr/>
            </a:pPr>
            <a:endParaRPr lang="en-US" altLang="ko-KR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b="1" dirty="0" err="1">
                <a:latin typeface="HY견고딕"/>
                <a:ea typeface="HY견고딕"/>
              </a:rPr>
              <a:t>int</a:t>
            </a:r>
            <a:r>
              <a:rPr lang="en-US" altLang="ko-KR" b="1" dirty="0">
                <a:latin typeface="HY견고딕"/>
                <a:ea typeface="HY견고딕"/>
              </a:rPr>
              <a:t> main() {</a:t>
            </a:r>
          </a:p>
          <a:p>
            <a:pPr defTabSz="179999" latinLnBrk="0">
              <a:defRPr/>
            </a:pPr>
            <a:r>
              <a:rPr lang="en-US" altLang="ko-KR" b="1" dirty="0">
                <a:ea typeface="HY견고딕"/>
              </a:rPr>
              <a:t>	</a:t>
            </a:r>
            <a:r>
              <a:rPr lang="en-US" altLang="ko-KR" b="1" dirty="0">
                <a:latin typeface="HY견고딕"/>
                <a:ea typeface="HY견고딕"/>
              </a:rPr>
              <a:t>Circle donut; </a:t>
            </a:r>
          </a:p>
          <a:p>
            <a:pPr defTabSz="179999" latinLnBrk="0">
              <a:defRPr/>
            </a:pPr>
            <a:r>
              <a:rPr lang="en-US" altLang="ko-KR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31103" y="2696437"/>
            <a:ext cx="2812559" cy="329320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class Circle {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public: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radius; 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double </a:t>
            </a:r>
            <a:r>
              <a:rPr lang="en-US" altLang="ko-KR" sz="1600" b="1" dirty="0" err="1">
                <a:latin typeface="HY견고딕"/>
                <a:ea typeface="HY견고딕"/>
              </a:rPr>
              <a:t>getArea</a:t>
            </a:r>
            <a:r>
              <a:rPr lang="en-US" altLang="ko-KR" sz="1600" b="1" dirty="0">
                <a:latin typeface="HY견고딕"/>
                <a:ea typeface="HY견고딕"/>
              </a:rPr>
              <a:t>();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};</a:t>
            </a: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main() {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Circle donut;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705" y="3755305"/>
            <a:ext cx="1092380" cy="3311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Circle();</a:t>
            </a:r>
            <a:endParaRPr lang="ko-KR" altLang="en-US" sz="1600" b="1" dirty="0">
              <a:latin typeface="HY견고딕"/>
              <a:ea typeface="HY견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0187" y="4355113"/>
            <a:ext cx="209646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Circle::Circle() {</a:t>
            </a:r>
          </a:p>
          <a:p>
            <a:pPr lvl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  <a:endParaRPr lang="ko-KR" altLang="en-US" sz="1600" b="1" dirty="0">
              <a:latin typeface="HY견고딕"/>
              <a:ea typeface="HY견고딕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470232" y="3964625"/>
            <a:ext cx="1673768" cy="566600"/>
          </a:xfrm>
          <a:prstGeom prst="wedgeRoundRectCallout">
            <a:avLst>
              <a:gd name="adj1" fmla="val -116319"/>
              <a:gd name="adj2" fmla="val -46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HY견고딕"/>
                <a:ea typeface="HY견고딕"/>
              </a:rPr>
              <a:t>컴파일러에 의해 </a:t>
            </a:r>
            <a:endParaRPr lang="en-US" altLang="ko-KR" sz="1200" b="1" dirty="0">
              <a:solidFill>
                <a:schemeClr val="tx1"/>
              </a:solidFill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HY견고딕"/>
                <a:ea typeface="HY견고딕"/>
              </a:rPr>
              <a:t>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64" y="6237312"/>
            <a:ext cx="2401401" cy="5140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AutoNum type="alphaLcParenBoth"/>
              <a:defRPr/>
            </a:pPr>
            <a:r>
              <a:rPr lang="ko-KR" altLang="en-US" sz="1400" b="1" dirty="0" err="1">
                <a:latin typeface="HY견고딕"/>
                <a:ea typeface="HY견고딕"/>
              </a:rPr>
              <a:t>생성자를</a:t>
            </a:r>
            <a:r>
              <a:rPr lang="ko-KR" altLang="en-US" sz="1400" b="1" dirty="0">
                <a:latin typeface="HY견고딕"/>
                <a:ea typeface="HY견고딕"/>
              </a:rPr>
              <a:t> 선언하지 않는</a:t>
            </a:r>
          </a:p>
          <a:p>
            <a:pPr lvl="0">
              <a:defRPr/>
            </a:pPr>
            <a:r>
              <a:rPr lang="en-US" altLang="ko-KR" sz="1400" b="1" dirty="0">
                <a:latin typeface="HY견고딕"/>
                <a:ea typeface="HY견고딕"/>
              </a:rPr>
              <a:t>     </a:t>
            </a:r>
            <a:r>
              <a:rPr lang="ko-KR" altLang="en-US" sz="1400" b="1" dirty="0">
                <a:latin typeface="HY견고딕"/>
                <a:ea typeface="HY견고딕"/>
              </a:rPr>
              <a:t> </a:t>
            </a:r>
            <a:r>
              <a:rPr lang="en-US" altLang="ko-KR" sz="1400" b="1" dirty="0">
                <a:latin typeface="HY견고딕"/>
                <a:ea typeface="HY견고딕"/>
              </a:rPr>
              <a:t>Circle </a:t>
            </a:r>
            <a:r>
              <a:rPr lang="ko-KR" altLang="en-US" sz="1400" b="1" dirty="0">
                <a:latin typeface="HY견고딕"/>
                <a:ea typeface="HY견고딕"/>
              </a:rPr>
              <a:t>클래스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2864" y="6008718"/>
            <a:ext cx="46121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b="1" dirty="0">
              <a:solidFill>
                <a:srgbClr val="FF0000"/>
              </a:solidFill>
              <a:latin typeface="HY견고딕"/>
              <a:ea typeface="HY견고딕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FF0000"/>
                </a:solidFill>
                <a:latin typeface="HY견고딕"/>
                <a:ea typeface="HY견고딕"/>
              </a:rPr>
              <a:t>(b) 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컴파일러에 의해 기본 </a:t>
            </a:r>
            <a:r>
              <a:rPr lang="ko-KR" altLang="en-US" b="1" dirty="0" err="1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  <a:r>
              <a:rPr lang="ko-KR" altLang="en-US" b="1" dirty="0">
                <a:solidFill>
                  <a:srgbClr val="FF0000"/>
                </a:solidFill>
                <a:latin typeface="HY견고딕"/>
                <a:ea typeface="HY견고딕"/>
              </a:rPr>
              <a:t> 자동 삽입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39582" y="5420092"/>
            <a:ext cx="1226824" cy="428101"/>
          </a:xfrm>
          <a:prstGeom prst="wedgeRoundRectCallout">
            <a:avLst>
              <a:gd name="adj1" fmla="val 97798"/>
              <a:gd name="adj2" fmla="val -1352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HY견고딕"/>
                <a:ea typeface="HY견고딕"/>
              </a:rPr>
              <a:t>정상적으로</a:t>
            </a:r>
            <a:endParaRPr lang="en-US" altLang="ko-KR" sz="1200" b="1" dirty="0">
              <a:solidFill>
                <a:schemeClr val="tx1"/>
              </a:solidFill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HY견고딕"/>
                <a:ea typeface="HY견고딕"/>
              </a:rPr>
              <a:t>컴파일됨</a:t>
            </a:r>
            <a:endParaRPr lang="ko-KR" altLang="en-US" sz="1200" b="1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743880" y="4386492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6625964" y="5032802"/>
            <a:ext cx="648072" cy="504056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6076" y="5149567"/>
            <a:ext cx="1334361" cy="270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 dirty="0">
                <a:latin typeface="HY견고딕"/>
                <a:ea typeface="HY견고딕"/>
              </a:rPr>
              <a:t>기본 </a:t>
            </a:r>
            <a:r>
              <a:rPr lang="ko-KR" altLang="en-US" sz="1200" b="1" dirty="0" err="1">
                <a:latin typeface="HY견고딕"/>
                <a:ea typeface="HY견고딕"/>
              </a:rPr>
              <a:t>생성자</a:t>
            </a:r>
            <a:r>
              <a:rPr lang="ko-KR" altLang="en-US" sz="1200" b="1" dirty="0">
                <a:latin typeface="HY견고딕"/>
                <a:ea typeface="HY견고딕"/>
              </a:rPr>
              <a:t> 호출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779913" y="3717032"/>
            <a:ext cx="792088" cy="50405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 b="1" dirty="0">
                <a:latin typeface="HY견고딕"/>
                <a:ea typeface="HY견고딕"/>
              </a:rPr>
              <a:t>기본 생성자가 자동으로 생성되지 않는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u"/>
              <a:defRPr/>
            </a:pPr>
            <a:r>
              <a:rPr lang="ko-KR" altLang="en-US" b="1" dirty="0">
                <a:latin typeface="HY견고딕"/>
                <a:ea typeface="HY견고딕"/>
              </a:rPr>
              <a:t>생성자가 하나라도 선언된 클래스의 경우</a:t>
            </a:r>
          </a:p>
          <a:p>
            <a:pPr lvl="1">
              <a:defRPr/>
            </a:pPr>
            <a:r>
              <a:rPr lang="ko-KR" altLang="en-US" b="1" dirty="0">
                <a:latin typeface="HY견고딕"/>
                <a:ea typeface="HY견고딕"/>
              </a:rPr>
              <a:t>컴파일러는 기본 </a:t>
            </a:r>
            <a:r>
              <a:rPr lang="ko-KR" altLang="en-US" b="1" dirty="0" err="1">
                <a:latin typeface="HY견고딕"/>
                <a:ea typeface="HY견고딕"/>
              </a:rPr>
              <a:t>생성자를</a:t>
            </a:r>
            <a:r>
              <a:rPr lang="ko-KR" altLang="en-US" b="1" dirty="0">
                <a:latin typeface="HY견고딕"/>
                <a:ea typeface="HY견고딕"/>
              </a:rPr>
              <a:t> 자동 생성하지 않음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79696" y="2492896"/>
            <a:ext cx="2280858" cy="4031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class Circle {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public: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radius; 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double </a:t>
            </a:r>
            <a:r>
              <a:rPr lang="en-US" altLang="ko-KR" sz="1600" b="1" dirty="0" err="1">
                <a:latin typeface="HY견고딕"/>
                <a:ea typeface="HY견고딕"/>
              </a:rPr>
              <a:t>getArea</a:t>
            </a:r>
            <a:r>
              <a:rPr lang="en-US" altLang="ko-KR" sz="1600" b="1" dirty="0">
                <a:latin typeface="HY견고딕"/>
                <a:ea typeface="HY견고딕"/>
              </a:rPr>
              <a:t>();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Circle(</a:t>
            </a:r>
            <a:r>
              <a:rPr lang="en-US" altLang="ko-KR" sz="1600" b="1" dirty="0" err="1">
                <a:solidFill>
                  <a:srgbClr val="FF0000"/>
                </a:solidFill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 r);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};</a:t>
            </a: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Circle::Circle(</a:t>
            </a: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r) {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latin typeface="HY견고딕"/>
                <a:ea typeface="HY견고딕"/>
              </a:rPr>
              <a:t>radius = r;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  <a:p>
            <a:pPr defTabSz="179999" latinLnBrk="0">
              <a:defRPr/>
            </a:pPr>
            <a:endParaRPr lang="en-US" altLang="ko-KR" sz="1600" b="1" dirty="0">
              <a:latin typeface="HY견고딕"/>
              <a:ea typeface="HY견고딕"/>
            </a:endParaRPr>
          </a:p>
          <a:p>
            <a:pPr defTabSz="179999" latinLnBrk="0">
              <a:defRPr/>
            </a:pPr>
            <a:r>
              <a:rPr lang="en-US" altLang="ko-KR" sz="1600" b="1" dirty="0" err="1">
                <a:latin typeface="HY견고딕"/>
                <a:ea typeface="HY견고딕"/>
              </a:rPr>
              <a:t>int</a:t>
            </a:r>
            <a:r>
              <a:rPr lang="en-US" altLang="ko-KR" sz="1600" b="1" dirty="0">
                <a:latin typeface="HY견고딕"/>
                <a:ea typeface="HY견고딕"/>
              </a:rPr>
              <a:t> main() {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latin typeface="HY견고딕"/>
                <a:ea typeface="HY견고딕"/>
              </a:rPr>
              <a:t>Circle pizza(30);</a:t>
            </a:r>
          </a:p>
          <a:p>
            <a:pPr defTabSz="179999" latinLnBrk="0">
              <a:defRPr/>
            </a:pPr>
            <a:r>
              <a:rPr lang="en-US" altLang="ko-KR" sz="1600" b="1" dirty="0">
                <a:ea typeface="HY견고딕"/>
              </a:rPr>
              <a:t>	</a:t>
            </a:r>
            <a:r>
              <a:rPr lang="en-US" altLang="ko-KR" sz="1600" b="1" strike="sngStrike" dirty="0">
                <a:latin typeface="HY견고딕"/>
                <a:ea typeface="HY견고딕"/>
              </a:rPr>
              <a:t>Circle donut</a:t>
            </a:r>
            <a:r>
              <a:rPr lang="en-US" altLang="ko-KR" sz="1600" b="1" dirty="0">
                <a:latin typeface="HY견고딕"/>
                <a:ea typeface="HY견고딕"/>
              </a:rPr>
              <a:t>; </a:t>
            </a:r>
          </a:p>
          <a:p>
            <a:pPr defTabSz="179999" latinLnBrk="0">
              <a:defRPr/>
            </a:pPr>
            <a:r>
              <a:rPr lang="en-US" altLang="ko-KR" sz="1600" b="1" dirty="0">
                <a:latin typeface="HY견고딕"/>
                <a:ea typeface="HY견고딕"/>
              </a:rPr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3635896" y="4576364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2040" y="5877272"/>
            <a:ext cx="1728192" cy="334227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HY견고딕"/>
                <a:ea typeface="HY견고딕"/>
              </a:rPr>
              <a:t>컴파일 오류</a:t>
            </a:r>
            <a:r>
              <a:rPr lang="en-US" altLang="ko-KR" sz="1200" b="1" dirty="0">
                <a:solidFill>
                  <a:srgbClr val="FF0000"/>
                </a:solidFill>
                <a:latin typeface="HY견고딕"/>
                <a:ea typeface="HY견고딕"/>
              </a:rPr>
              <a:t>.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rgbClr val="FF0000"/>
                </a:solidFill>
                <a:ea typeface="HY견고딕"/>
              </a:rPr>
              <a:t>기본</a:t>
            </a:r>
            <a:r>
              <a:rPr lang="ko-KR" altLang="en-US" sz="1200" b="1" dirty="0">
                <a:solidFill>
                  <a:srgbClr val="FF0000"/>
                </a:solidFill>
                <a:latin typeface="HY견고딕"/>
                <a:ea typeface="HY견고딕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HY견고딕"/>
                <a:ea typeface="HY견고딕"/>
              </a:rPr>
              <a:t>생성자</a:t>
            </a:r>
            <a:r>
              <a:rPr lang="ko-KR" altLang="en-US" sz="1200" b="1" dirty="0">
                <a:solidFill>
                  <a:srgbClr val="FF0000"/>
                </a:solidFill>
                <a:latin typeface="HY견고딕"/>
                <a:ea typeface="HY견고딕"/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27723" y="3435660"/>
            <a:ext cx="4194048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Circle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클래스에 생성자가 선언되어 있기 때문에</a:t>
            </a: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컴파일러는 </a:t>
            </a:r>
            <a:r>
              <a:rPr lang="ko-KR" altLang="en-US" sz="12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</a:t>
            </a:r>
            <a:r>
              <a:rPr lang="ko-KR" altLang="en-US" sz="12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생성자를</a:t>
            </a:r>
            <a:r>
              <a:rPr lang="ko-KR" altLang="en-US" sz="12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24941" y="4797153"/>
            <a:ext cx="783163" cy="360040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HY견고딕"/>
              </a:rPr>
              <a:t>호출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7" y="228600"/>
            <a:ext cx="8628171" cy="9906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3200" dirty="0">
                <a:latin typeface="HY견고딕"/>
                <a:ea typeface="HY견고딕"/>
              </a:rPr>
              <a:t>예제 </a:t>
            </a:r>
            <a:r>
              <a:rPr lang="en-US" altLang="ko-KR" sz="3200" dirty="0">
                <a:latin typeface="HY견고딕"/>
                <a:ea typeface="HY견고딕"/>
              </a:rPr>
              <a:t>3-6(</a:t>
            </a:r>
            <a:r>
              <a:rPr lang="ko-KR" altLang="en-US" sz="3200" dirty="0">
                <a:latin typeface="HY견고딕"/>
                <a:ea typeface="HY견고딕"/>
              </a:rPr>
              <a:t>실습</a:t>
            </a:r>
            <a:r>
              <a:rPr lang="en-US" altLang="ko-KR" sz="3200" dirty="0">
                <a:latin typeface="HY견고딕"/>
                <a:ea typeface="HY견고딕"/>
              </a:rPr>
              <a:t>)</a:t>
            </a:r>
            <a:r>
              <a:rPr lang="ko-KR" altLang="en-US" sz="3200" dirty="0">
                <a:latin typeface="HY견고딕"/>
                <a:ea typeface="HY견고딕"/>
              </a:rPr>
              <a:t> </a:t>
            </a:r>
            <a:r>
              <a:rPr lang="en-US" altLang="ko-KR" sz="3200" dirty="0">
                <a:ea typeface="HY견고딕"/>
              </a:rPr>
              <a:t>–</a:t>
            </a:r>
            <a:r>
              <a:rPr lang="en-US" altLang="ko-KR" sz="3200" dirty="0">
                <a:latin typeface="HY견고딕"/>
                <a:ea typeface="HY견고딕"/>
              </a:rPr>
              <a:t> Rectangle </a:t>
            </a:r>
            <a:r>
              <a:rPr lang="ko-KR" altLang="en-US" sz="3200" dirty="0">
                <a:latin typeface="HY견고딕"/>
                <a:ea typeface="HY견고딕"/>
              </a:rPr>
              <a:t>클래스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113" y="2079880"/>
            <a:ext cx="80797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다음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main()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함수가 잘 작동하도록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Rectangle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클래스를 작성하고 프로그램을 완성하라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Rectangle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클래스는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width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와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height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의 두 멤버 변수와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HY견고딕"/>
              <a:ea typeface="HY견고딕"/>
            </a:endParaRPr>
          </a:p>
          <a:p>
            <a:pPr>
              <a:defRPr/>
            </a:pP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3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개의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생성자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,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그리고 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isSquare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()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함수를 가진다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/>
                <a:ea typeface="HY견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04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3200" dirty="0">
                <a:latin typeface="HY견고딕"/>
                <a:ea typeface="HY견고딕"/>
              </a:rPr>
              <a:t>예제 </a:t>
            </a:r>
            <a:r>
              <a:rPr lang="en-US" altLang="ko-KR" sz="3200" dirty="0">
                <a:latin typeface="HY견고딕"/>
                <a:ea typeface="HY견고딕"/>
              </a:rPr>
              <a:t>3-6(</a:t>
            </a:r>
            <a:r>
              <a:rPr lang="ko-KR" altLang="en-US" sz="3200" dirty="0">
                <a:latin typeface="HY견고딕"/>
                <a:ea typeface="HY견고딕"/>
              </a:rPr>
              <a:t>실습</a:t>
            </a:r>
            <a:r>
              <a:rPr lang="en-US" altLang="ko-KR" sz="3200" dirty="0">
                <a:latin typeface="HY견고딕"/>
                <a:ea typeface="HY견고딕"/>
              </a:rPr>
              <a:t>)</a:t>
            </a:r>
            <a:r>
              <a:rPr lang="ko-KR" altLang="en-US" sz="3200" dirty="0">
                <a:latin typeface="HY견고딕"/>
                <a:ea typeface="HY견고딕"/>
              </a:rPr>
              <a:t> </a:t>
            </a:r>
            <a:r>
              <a:rPr lang="en-US" altLang="ko-KR" sz="3200" dirty="0">
                <a:ea typeface="HY견고딕"/>
              </a:rPr>
              <a:t>–</a:t>
            </a:r>
            <a:r>
              <a:rPr lang="en-US" altLang="ko-KR" sz="3200" dirty="0">
                <a:latin typeface="HY견고딕"/>
                <a:ea typeface="HY견고딕"/>
              </a:rPr>
              <a:t> Rectangle </a:t>
            </a:r>
            <a:r>
              <a:rPr lang="ko-KR" altLang="en-US" sz="3200" dirty="0">
                <a:latin typeface="HY견고딕"/>
                <a:ea typeface="HY견고딕"/>
              </a:rPr>
              <a:t>클래스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12648" y="982614"/>
            <a:ext cx="533400" cy="244476"/>
          </a:xfrm>
        </p:spPr>
        <p:txBody>
          <a:bodyPr>
            <a:noAutofit/>
          </a:bodyPr>
          <a:lstStyle/>
          <a:p>
            <a:pPr lvl="0">
              <a:defRPr/>
            </a:pPr>
            <a:fld id="{01870596-DAFA-46D2-82A7-2B6B5F8E0EA4}" type="slidenum">
              <a:rPr lang="en-US" altLang="en-US" sz="2000">
                <a:latin typeface="HY견고딕"/>
                <a:ea typeface="HY견고딕"/>
              </a:rPr>
              <a:pPr lvl="0">
                <a:defRPr/>
              </a:pPr>
              <a:t>35</a:t>
            </a:fld>
            <a:endParaRPr lang="en-US" altLang="en-US" sz="2000" dirty="0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8725" y="1479457"/>
            <a:ext cx="8997773" cy="313932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200" dirty="0" err="1">
                <a:latin typeface="HY견고딕"/>
                <a:ea typeface="HY견고딕"/>
              </a:rPr>
              <a:t>int</a:t>
            </a:r>
            <a:r>
              <a:rPr lang="en-US" altLang="ko-KR" sz="2200" dirty="0"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sz="2200" dirty="0">
                <a:ea typeface="HY견고딕"/>
              </a:rPr>
              <a:t>	</a:t>
            </a:r>
            <a:r>
              <a:rPr lang="en-US" altLang="ko-KR" sz="2200" dirty="0">
                <a:latin typeface="HY견고딕"/>
                <a:ea typeface="HY견고딕"/>
              </a:rPr>
              <a:t>Rectangle rect1; </a:t>
            </a:r>
          </a:p>
          <a:p>
            <a:pPr defTabSz="179999">
              <a:defRPr/>
            </a:pPr>
            <a:r>
              <a:rPr lang="en-US" altLang="ko-KR" sz="2200" dirty="0">
                <a:ea typeface="HY견고딕"/>
              </a:rPr>
              <a:t>	</a:t>
            </a:r>
            <a:r>
              <a:rPr lang="en-US" altLang="ko-KR" sz="2200" dirty="0">
                <a:latin typeface="HY견고딕"/>
                <a:ea typeface="HY견고딕"/>
              </a:rPr>
              <a:t>Rectangle rect2(3, 5);</a:t>
            </a:r>
          </a:p>
          <a:p>
            <a:pPr defTabSz="179999">
              <a:defRPr/>
            </a:pPr>
            <a:r>
              <a:rPr lang="en-US" altLang="ko-KR" sz="2200" dirty="0">
                <a:ea typeface="HY견고딕"/>
              </a:rPr>
              <a:t>	</a:t>
            </a:r>
            <a:r>
              <a:rPr lang="en-US" altLang="ko-KR" sz="2200" dirty="0">
                <a:latin typeface="HY견고딕"/>
                <a:ea typeface="HY견고딕"/>
              </a:rPr>
              <a:t>Rectangle rect3(3);</a:t>
            </a:r>
          </a:p>
          <a:p>
            <a:pPr defTabSz="179999">
              <a:defRPr/>
            </a:pPr>
            <a:endParaRPr lang="en-US" altLang="ko-KR" sz="22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200" dirty="0">
                <a:ea typeface="HY견고딕"/>
              </a:rPr>
              <a:t>	</a:t>
            </a:r>
            <a:r>
              <a:rPr lang="en-US" altLang="ko-KR" sz="2200" dirty="0">
                <a:latin typeface="HY견고딕"/>
                <a:ea typeface="HY견고딕"/>
              </a:rPr>
              <a:t>if(rect1.isSquare()) </a:t>
            </a:r>
            <a:r>
              <a:rPr lang="en-US" altLang="ko-KR" sz="2200" dirty="0" err="1">
                <a:latin typeface="HY견고딕"/>
                <a:ea typeface="HY견고딕"/>
              </a:rPr>
              <a:t>cout</a:t>
            </a:r>
            <a:r>
              <a:rPr lang="en-US" altLang="ko-KR" sz="2200" dirty="0">
                <a:latin typeface="HY견고딕"/>
                <a:ea typeface="HY견고딕"/>
              </a:rPr>
              <a:t> &lt;&lt; "rect1</a:t>
            </a:r>
            <a:r>
              <a:rPr lang="ko-KR" altLang="en-US" sz="2200" dirty="0">
                <a:latin typeface="HY견고딕"/>
                <a:ea typeface="HY견고딕"/>
              </a:rPr>
              <a:t>은 정사각형이다</a:t>
            </a:r>
            <a:r>
              <a:rPr lang="en-US" altLang="ko-KR" sz="2200" dirty="0">
                <a:latin typeface="HY견고딕"/>
                <a:ea typeface="HY견고딕"/>
              </a:rPr>
              <a:t>."&lt;&lt; </a:t>
            </a:r>
            <a:r>
              <a:rPr lang="en-US" altLang="ko-KR" sz="2200" dirty="0" err="1">
                <a:latin typeface="HY견고딕"/>
                <a:ea typeface="HY견고딕"/>
              </a:rPr>
              <a:t>endl</a:t>
            </a:r>
            <a:r>
              <a:rPr lang="en-US" altLang="ko-KR" sz="2200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200" dirty="0">
                <a:ea typeface="HY견고딕"/>
              </a:rPr>
              <a:t>	</a:t>
            </a:r>
            <a:r>
              <a:rPr lang="en-US" altLang="ko-KR" sz="2200" dirty="0">
                <a:latin typeface="HY견고딕"/>
                <a:ea typeface="HY견고딕"/>
              </a:rPr>
              <a:t>if(rect2.isSquare()) </a:t>
            </a:r>
            <a:r>
              <a:rPr lang="en-US" altLang="ko-KR" sz="2200" dirty="0" err="1">
                <a:latin typeface="HY견고딕"/>
                <a:ea typeface="HY견고딕"/>
              </a:rPr>
              <a:t>cout</a:t>
            </a:r>
            <a:r>
              <a:rPr lang="en-US" altLang="ko-KR" sz="2200" dirty="0">
                <a:latin typeface="HY견고딕"/>
                <a:ea typeface="HY견고딕"/>
              </a:rPr>
              <a:t> &lt;&lt; "rect2</a:t>
            </a:r>
            <a:r>
              <a:rPr lang="ko-KR" altLang="en-US" sz="2200" dirty="0">
                <a:latin typeface="HY견고딕"/>
                <a:ea typeface="HY견고딕"/>
              </a:rPr>
              <a:t>는 정사각형이다</a:t>
            </a:r>
            <a:r>
              <a:rPr lang="en-US" altLang="ko-KR" sz="2200" dirty="0">
                <a:latin typeface="HY견고딕"/>
                <a:ea typeface="HY견고딕"/>
              </a:rPr>
              <a:t>."&lt;&lt; </a:t>
            </a:r>
            <a:r>
              <a:rPr lang="en-US" altLang="ko-KR" sz="2200" dirty="0" err="1">
                <a:latin typeface="HY견고딕"/>
                <a:ea typeface="HY견고딕"/>
              </a:rPr>
              <a:t>endl</a:t>
            </a:r>
            <a:r>
              <a:rPr lang="en-US" altLang="ko-KR" sz="2200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200" dirty="0">
                <a:ea typeface="HY견고딕"/>
              </a:rPr>
              <a:t>	</a:t>
            </a:r>
            <a:r>
              <a:rPr lang="en-US" altLang="ko-KR" sz="2200" dirty="0">
                <a:latin typeface="HY견고딕"/>
                <a:ea typeface="HY견고딕"/>
              </a:rPr>
              <a:t>if(rect3.isSquare()) </a:t>
            </a:r>
            <a:r>
              <a:rPr lang="en-US" altLang="ko-KR" sz="2200" dirty="0" err="1">
                <a:latin typeface="HY견고딕"/>
                <a:ea typeface="HY견고딕"/>
              </a:rPr>
              <a:t>cout</a:t>
            </a:r>
            <a:r>
              <a:rPr lang="en-US" altLang="ko-KR" sz="2200" dirty="0">
                <a:latin typeface="HY견고딕"/>
                <a:ea typeface="HY견고딕"/>
              </a:rPr>
              <a:t> &lt;&lt; "rect3</a:t>
            </a:r>
            <a:r>
              <a:rPr lang="ko-KR" altLang="en-US" sz="2200" dirty="0">
                <a:latin typeface="HY견고딕"/>
                <a:ea typeface="HY견고딕"/>
              </a:rPr>
              <a:t>는 정사각형이다</a:t>
            </a:r>
            <a:r>
              <a:rPr lang="en-US" altLang="ko-KR" sz="2200" dirty="0">
                <a:latin typeface="HY견고딕"/>
                <a:ea typeface="HY견고딕"/>
              </a:rPr>
              <a:t>."&lt;&lt; </a:t>
            </a:r>
            <a:r>
              <a:rPr lang="en-US" altLang="ko-KR" sz="2200" dirty="0" err="1">
                <a:latin typeface="HY견고딕"/>
                <a:ea typeface="HY견고딕"/>
              </a:rPr>
              <a:t>endl</a:t>
            </a:r>
            <a:r>
              <a:rPr lang="en-US" altLang="ko-KR" sz="2200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200" dirty="0">
                <a:latin typeface="HY견고딕"/>
                <a:ea typeface="HY견고딕"/>
              </a:rPr>
              <a:t>}</a:t>
            </a:r>
            <a:endParaRPr lang="ko-KR" altLang="en-US" sz="2200" dirty="0">
              <a:latin typeface="HY견고딕"/>
              <a:ea typeface="HY견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648" y="5167500"/>
            <a:ext cx="3218987" cy="163121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HY견고딕"/>
                <a:ea typeface="HY견고딕"/>
              </a:rPr>
              <a:t>rect1</a:t>
            </a:r>
            <a:r>
              <a:rPr lang="ko-KR" altLang="en-US" sz="2000" dirty="0">
                <a:latin typeface="HY견고딕"/>
                <a:ea typeface="HY견고딕"/>
              </a:rPr>
              <a:t>은 정사각형이다</a:t>
            </a:r>
            <a:r>
              <a:rPr lang="en-US" altLang="ko-KR" sz="2000" dirty="0">
                <a:latin typeface="HY견고딕"/>
                <a:ea typeface="HY견고딕"/>
              </a:rPr>
              <a:t>.</a:t>
            </a:r>
          </a:p>
          <a:p>
            <a:pPr lvl="0">
              <a:defRPr/>
            </a:pPr>
            <a:r>
              <a:rPr lang="en-US" altLang="ko-KR" sz="2000" dirty="0">
                <a:latin typeface="HY견고딕"/>
                <a:ea typeface="HY견고딕"/>
              </a:rPr>
              <a:t>rect3</a:t>
            </a:r>
            <a:r>
              <a:rPr lang="ko-KR" altLang="en-US" sz="2000" dirty="0">
                <a:latin typeface="HY견고딕"/>
                <a:ea typeface="HY견고딕"/>
              </a:rPr>
              <a:t>는 정사각형이다</a:t>
            </a:r>
            <a:r>
              <a:rPr lang="en-US" altLang="ko-KR" sz="2000" dirty="0">
                <a:latin typeface="HY견고딕"/>
                <a:ea typeface="HY견고딕"/>
              </a:rPr>
              <a:t>.</a:t>
            </a:r>
          </a:p>
          <a:p>
            <a:pPr lvl="0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lvl="0">
              <a:defRPr/>
            </a:pPr>
            <a:endParaRPr lang="ko-KR" altLang="en-US" sz="2000" dirty="0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36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400" y="117693"/>
            <a:ext cx="6567362" cy="6740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#include &lt;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iostream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using namespace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std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</a:p>
          <a:p>
            <a:pPr defTabSz="179999">
              <a:defRPr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Rectangle {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public: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width, height; </a:t>
            </a:r>
          </a:p>
          <a:p>
            <a:pPr defTabSz="179999">
              <a:defRPr/>
            </a:pP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Rectangle();     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4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기본생성자</a:t>
            </a:r>
            <a:endParaRPr lang="en-US" altLang="ko-KR" sz="2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Rectangle(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w, 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h);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4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endParaRPr lang="en-US" altLang="ko-KR" sz="2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Rectangle(</a:t>
            </a:r>
            <a:r>
              <a:rPr lang="en-US" altLang="ko-KR" sz="2400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length);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4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</a:t>
            </a:r>
            <a:endParaRPr lang="en-US" altLang="ko-KR" sz="24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endParaRPr lang="en-US" altLang="ko-KR" sz="24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bool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isSquare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};</a:t>
            </a:r>
          </a:p>
          <a:p>
            <a:pPr defTabSz="179999">
              <a:defRPr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Rectangle::Rectangle()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width = height = 1;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79999">
              <a:defRPr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37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620688"/>
            <a:ext cx="6855394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Rectangle::Rectangle(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w, 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h)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width = w; height = h;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79999">
              <a:defRPr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Rectangle::Rectangle(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length) {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width = height = length;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pPr defTabSz="179999">
              <a:defRPr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179999">
              <a:defRPr/>
            </a:pP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정사각형이면 </a:t>
            </a:r>
            <a:r>
              <a:rPr lang="en-US" altLang="ko-KR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true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sz="2400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리턴하는</a:t>
            </a:r>
            <a:r>
              <a:rPr lang="ko-KR" altLang="en-US" sz="24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멤버 함수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bool Rectangle::</a:t>
            </a:r>
            <a:r>
              <a:rPr lang="en-US" altLang="ko-KR" sz="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isSquare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() { </a:t>
            </a:r>
          </a:p>
          <a:p>
            <a:pPr defTabSz="179999">
              <a:defRPr/>
            </a:pP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if(width == height) return true;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else return false;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77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7992" y="188640"/>
            <a:ext cx="9036496" cy="526297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400" b="1" dirty="0" err="1">
                <a:latin typeface="HY견고딕"/>
                <a:ea typeface="HY견고딕"/>
              </a:rPr>
              <a:t>int</a:t>
            </a:r>
            <a:r>
              <a:rPr lang="en-US" altLang="ko-KR" sz="2400" b="1" dirty="0">
                <a:latin typeface="HY견고딕"/>
                <a:ea typeface="HY견고딕"/>
              </a:rPr>
              <a:t> main() {</a:t>
            </a: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Rectangle rect1; </a:t>
            </a: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Rectangle rect2(3, 5);</a:t>
            </a: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Rectangle rect3(3);</a:t>
            </a:r>
          </a:p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if(rect1.isSquare())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     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"rect1</a:t>
            </a:r>
            <a:r>
              <a:rPr lang="ko-KR" altLang="en-US" sz="2400" b="1" dirty="0">
                <a:latin typeface="HY견고딕"/>
                <a:ea typeface="HY견고딕"/>
              </a:rPr>
              <a:t>은 정사각형이다</a:t>
            </a:r>
            <a:r>
              <a:rPr lang="en-US" altLang="ko-KR" sz="2400" b="1" dirty="0">
                <a:latin typeface="HY견고딕"/>
                <a:ea typeface="HY견고딕"/>
              </a:rPr>
              <a:t>." &lt;&lt; </a:t>
            </a:r>
            <a:r>
              <a:rPr lang="en-US" altLang="ko-KR" sz="2400" b="1" dirty="0" err="1">
                <a:latin typeface="HY견고딕"/>
                <a:ea typeface="HY견고딕"/>
              </a:rPr>
              <a:t>endl</a:t>
            </a:r>
            <a:r>
              <a:rPr lang="en-US" altLang="ko-KR" sz="2400" b="1" dirty="0">
                <a:latin typeface="HY견고딕"/>
                <a:ea typeface="HY견고딕"/>
              </a:rPr>
              <a:t> ;</a:t>
            </a:r>
          </a:p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if(rect2.isSquare())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      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"rect2</a:t>
            </a:r>
            <a:r>
              <a:rPr lang="ko-KR" altLang="en-US" sz="2400" b="1" dirty="0">
                <a:latin typeface="HY견고딕"/>
                <a:ea typeface="HY견고딕"/>
              </a:rPr>
              <a:t>는 정사각형이다</a:t>
            </a:r>
            <a:r>
              <a:rPr lang="en-US" altLang="ko-KR" sz="2400" b="1" dirty="0">
                <a:latin typeface="HY견고딕"/>
                <a:ea typeface="HY견고딕"/>
              </a:rPr>
              <a:t>." &lt;&lt; </a:t>
            </a:r>
            <a:r>
              <a:rPr lang="en-US" altLang="ko-KR" sz="2400" b="1" dirty="0" err="1">
                <a:latin typeface="HY견고딕"/>
                <a:ea typeface="HY견고딕"/>
              </a:rPr>
              <a:t>endl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endParaRPr lang="en-US" altLang="ko-KR" sz="24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400" b="1" dirty="0">
                <a:ea typeface="HY견고딕"/>
              </a:rPr>
              <a:t>	</a:t>
            </a:r>
            <a:r>
              <a:rPr lang="en-US" altLang="ko-KR" sz="2400" b="1" dirty="0">
                <a:latin typeface="HY견고딕"/>
                <a:ea typeface="HY견고딕"/>
              </a:rPr>
              <a:t>if(rect3.isSquare()) 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      </a:t>
            </a:r>
            <a:r>
              <a:rPr lang="en-US" altLang="ko-KR" sz="2400" b="1" dirty="0" err="1">
                <a:latin typeface="HY견고딕"/>
                <a:ea typeface="HY견고딕"/>
              </a:rPr>
              <a:t>cout</a:t>
            </a:r>
            <a:r>
              <a:rPr lang="en-US" altLang="ko-KR" sz="2400" b="1" dirty="0">
                <a:latin typeface="HY견고딕"/>
                <a:ea typeface="HY견고딕"/>
              </a:rPr>
              <a:t> &lt;&lt; "rect3</a:t>
            </a:r>
            <a:r>
              <a:rPr lang="ko-KR" altLang="en-US" sz="2400" b="1" dirty="0">
                <a:latin typeface="HY견고딕"/>
                <a:ea typeface="HY견고딕"/>
              </a:rPr>
              <a:t>는 정사각형이다</a:t>
            </a:r>
            <a:r>
              <a:rPr lang="en-US" altLang="ko-KR" sz="2400" b="1" dirty="0">
                <a:latin typeface="HY견고딕"/>
                <a:ea typeface="HY견고딕"/>
              </a:rPr>
              <a:t>." &lt;&lt; </a:t>
            </a:r>
            <a:r>
              <a:rPr lang="en-US" altLang="ko-KR" sz="2400" b="1" dirty="0" err="1">
                <a:latin typeface="HY견고딕"/>
                <a:ea typeface="HY견고딕"/>
              </a:rPr>
              <a:t>endl</a:t>
            </a:r>
            <a:r>
              <a:rPr lang="en-US" altLang="ko-KR" sz="2400" b="1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400" b="1" dirty="0">
                <a:latin typeface="HY견고딕"/>
                <a:ea typeface="HY견고딕"/>
              </a:rPr>
              <a:t>}</a:t>
            </a:r>
            <a:endParaRPr lang="ko-KR" altLang="en-US" sz="2400" b="1" dirty="0">
              <a:latin typeface="HY견고딕"/>
              <a:ea typeface="HY견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38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08192" y="5894457"/>
            <a:ext cx="2808312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HY견고딕"/>
                <a:ea typeface="HY견고딕"/>
              </a:rPr>
              <a:t>rect1</a:t>
            </a:r>
            <a:r>
              <a:rPr lang="ko-KR" altLang="en-US" sz="2000" b="1">
                <a:latin typeface="HY견고딕"/>
                <a:ea typeface="HY견고딕"/>
              </a:rPr>
              <a:t>은 정사각형이다</a:t>
            </a:r>
            <a:r>
              <a:rPr lang="en-US" altLang="ko-KR" sz="2000" b="1">
                <a:latin typeface="HY견고딕"/>
                <a:ea typeface="HY견고딕"/>
              </a:rPr>
              <a:t>.</a:t>
            </a:r>
          </a:p>
          <a:p>
            <a:pPr lvl="0">
              <a:defRPr/>
            </a:pPr>
            <a:r>
              <a:rPr lang="en-US" altLang="ko-KR" sz="2000" b="1">
                <a:latin typeface="HY견고딕"/>
                <a:ea typeface="HY견고딕"/>
              </a:rPr>
              <a:t>rect3</a:t>
            </a:r>
            <a:r>
              <a:rPr lang="ko-KR" altLang="en-US" sz="2000" b="1">
                <a:latin typeface="HY견고딕"/>
                <a:ea typeface="HY견고딕"/>
              </a:rPr>
              <a:t>는 정사각형이다</a:t>
            </a:r>
            <a:r>
              <a:rPr lang="en-US" altLang="ko-KR" sz="2000" b="1">
                <a:latin typeface="HY견고딕"/>
                <a:ea typeface="HY견고딕"/>
              </a:rPr>
              <a:t>.</a:t>
            </a:r>
            <a:endParaRPr lang="ko-KR" altLang="en-US" sz="2000" b="1">
              <a:latin typeface="HY견고딕"/>
              <a:ea typeface="HY견고딕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36096" y="908720"/>
            <a:ext cx="2327778" cy="288031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HY견고딕"/>
                <a:ea typeface="HY견고딕"/>
              </a:rPr>
              <a:t>3 </a:t>
            </a:r>
            <a:r>
              <a:rPr lang="ko-KR" altLang="en-US" sz="1400" b="1" dirty="0">
                <a:solidFill>
                  <a:srgbClr val="FF0000"/>
                </a:solidFill>
                <a:latin typeface="HY견고딕"/>
                <a:ea typeface="HY견고딕"/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587717" y="692696"/>
            <a:ext cx="321497" cy="884601"/>
          </a:xfrm>
          <a:prstGeom prst="rightBrace">
            <a:avLst>
              <a:gd name="adj1" fmla="val 6878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369482168" descr="EMB0000308c11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27" y="345020"/>
            <a:ext cx="6354858" cy="3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251094" y="4774631"/>
            <a:ext cx="3858787" cy="14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kumimoji="1" sz="16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kumimoji="1" sz="14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Trebuchet MS" pitchFamily="34" charset="0"/>
                <a:ea typeface="HY엽서L" pitchFamily="18" charset="-127"/>
              </a:defRPr>
            </a:lvl9pPr>
          </a:lstStyle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Dog</a:t>
            </a:r>
            <a:r>
              <a:rPr lang="ko-KR" altLang="en-US" kern="0" dirty="0">
                <a:solidFill>
                  <a:srgbClr val="15941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kern="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mungchi</a:t>
            </a:r>
            <a:r>
              <a:rPr lang="en-US" altLang="ko-KR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  <a:endParaRPr lang="ko-KR" altLang="en-US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Dog</a:t>
            </a:r>
            <a:r>
              <a:rPr lang="ko-KR" altLang="en-US" kern="0" dirty="0">
                <a:solidFill>
                  <a:srgbClr val="15941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kern="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puddy</a:t>
            </a:r>
            <a:r>
              <a:rPr lang="en-US" altLang="ko-KR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Dog</a:t>
            </a:r>
            <a:r>
              <a:rPr lang="ko-KR" altLang="en-US" kern="0" dirty="0">
                <a:solidFill>
                  <a:srgbClr val="15941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kern="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Rashi</a:t>
            </a:r>
            <a:r>
              <a:rPr lang="en-US" altLang="ko-KR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  <a:endParaRPr lang="ko-KR" altLang="en-US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7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Autofit/>
          </a:bodyPr>
          <a:lstStyle/>
          <a:p>
            <a:pPr lvl="0">
              <a:defRPr/>
            </a:pPr>
            <a:fld id="{01870596-DAFA-46D2-82A7-2B6B5F8E0EA4}" type="slidenum">
              <a:rPr lang="en-US" altLang="en-US" sz="2000">
                <a:latin typeface="HY견고딕"/>
                <a:ea typeface="HY견고딕"/>
              </a:rPr>
              <a:pPr lvl="0">
                <a:defRPr/>
              </a:pPr>
              <a:t>5</a:t>
            </a:fld>
            <a:endParaRPr lang="en-US" altLang="en-US" sz="2000">
              <a:latin typeface="HY견고딕"/>
              <a:ea typeface="HY견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80975"/>
            <a:ext cx="10125075" cy="6810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 dirty="0">
                <a:latin typeface="HY견고딕"/>
                <a:ea typeface="HY견고딕"/>
              </a:rPr>
              <a:t>예제 </a:t>
            </a:r>
            <a:r>
              <a:rPr lang="en-US" altLang="ko-KR" sz="2800" dirty="0">
                <a:latin typeface="HY견고딕"/>
                <a:ea typeface="HY견고딕"/>
              </a:rPr>
              <a:t>3-1 Circle </a:t>
            </a:r>
            <a:r>
              <a:rPr lang="ko-KR" altLang="en-US" sz="2800" dirty="0">
                <a:latin typeface="HY견고딕"/>
                <a:ea typeface="HY견고딕"/>
              </a:rPr>
              <a:t>클래스의 객체 생성 및 활용</a:t>
            </a:r>
            <a:endParaRPr lang="en-US" altLang="ko-KR" sz="2800" dirty="0"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1680" y="1410156"/>
            <a:ext cx="6118609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#include &lt;iostream&gt; 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using namespace std; 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class Circle </a:t>
            </a:r>
            <a:r>
              <a:rPr lang="en-US" altLang="ko-KR" sz="2000" dirty="0">
                <a:latin typeface="HY견고딕"/>
                <a:ea typeface="HY견고딕"/>
              </a:rPr>
              <a:t>{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public: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</a:t>
            </a:r>
            <a:r>
              <a:rPr lang="en-US" altLang="ko-KR" sz="2000" dirty="0">
                <a:latin typeface="HY견고딕"/>
                <a:ea typeface="HY견고딕"/>
              </a:rPr>
              <a:t>int radius; 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</a:t>
            </a:r>
            <a:r>
              <a:rPr lang="en-US" altLang="ko-KR" sz="2000" dirty="0">
                <a:latin typeface="HY견고딕"/>
                <a:ea typeface="HY견고딕"/>
              </a:rPr>
              <a:t>double </a:t>
            </a:r>
            <a:r>
              <a:rPr lang="en-US" altLang="ko-KR" sz="2000" dirty="0" err="1">
                <a:latin typeface="HY견고딕"/>
                <a:ea typeface="HY견고딕"/>
              </a:rPr>
              <a:t>getArea</a:t>
            </a:r>
            <a:r>
              <a:rPr lang="en-US" altLang="ko-KR" sz="2000" dirty="0">
                <a:latin typeface="HY견고딕"/>
                <a:ea typeface="HY견고딕"/>
              </a:rPr>
              <a:t>(); </a:t>
            </a: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double Circle::</a:t>
            </a:r>
            <a:r>
              <a:rPr lang="en-US" altLang="ko-KR" sz="2000" dirty="0" err="1">
                <a:latin typeface="HY견고딕"/>
                <a:ea typeface="HY견고딕"/>
              </a:rPr>
              <a:t>getArea</a:t>
            </a:r>
            <a:r>
              <a:rPr lang="en-US" altLang="ko-KR" sz="2000" dirty="0">
                <a:latin typeface="HY견고딕"/>
                <a:ea typeface="HY견고딕"/>
              </a:rPr>
              <a:t>() 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</a:t>
            </a:r>
            <a:r>
              <a:rPr lang="en-US" altLang="ko-KR" sz="2000" dirty="0">
                <a:latin typeface="HY견고딕"/>
                <a:ea typeface="HY견고딕"/>
              </a:rPr>
              <a:t>return 3.14*radius*radius;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084168" y="2996952"/>
            <a:ext cx="1520137" cy="648072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Circle </a:t>
            </a:r>
          </a:p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선언부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983122" y="4365104"/>
            <a:ext cx="1477309" cy="576064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Circle </a:t>
            </a:r>
          </a:p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구현부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572000" y="2492896"/>
            <a:ext cx="357679" cy="1296144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>
              <a:latin typeface="HY견고딕"/>
              <a:ea typeface="HY견고딕"/>
            </a:endParaRPr>
          </a:p>
        </p:txBody>
      </p:sp>
      <p:sp>
        <p:nvSpPr>
          <p:cNvPr id="14" name="오른쪽 중괄호 13"/>
          <p:cNvSpPr/>
          <p:nvPr/>
        </p:nvSpPr>
        <p:spPr>
          <a:xfrm>
            <a:off x="5652120" y="4265807"/>
            <a:ext cx="429687" cy="675361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9906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>
                <a:latin typeface="HY견고딕"/>
                <a:ea typeface="HY견고딕"/>
              </a:rPr>
              <a:t>예제 </a:t>
            </a:r>
            <a:r>
              <a:rPr lang="en-US" altLang="ko-KR" dirty="0">
                <a:latin typeface="HY견고딕"/>
                <a:ea typeface="HY견고딕"/>
              </a:rPr>
              <a:t>3-1 Circle </a:t>
            </a:r>
            <a:r>
              <a:rPr lang="ko-KR" altLang="en-US" dirty="0">
                <a:latin typeface="HY견고딕"/>
                <a:ea typeface="HY견고딕"/>
              </a:rPr>
              <a:t>클래스의 객체 생성 및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3400" y="1502816"/>
            <a:ext cx="8604448" cy="363279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endParaRPr lang="en-US" altLang="ko-KR" sz="12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Circle donut; </a:t>
            </a:r>
            <a:endParaRPr lang="en-US" altLang="ko-KR" sz="2000" b="1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b="1" dirty="0" err="1">
                <a:latin typeface="HY견고딕"/>
                <a:ea typeface="HY견고딕"/>
              </a:rPr>
              <a:t>donut.radius</a:t>
            </a:r>
            <a:r>
              <a:rPr lang="en-US" altLang="ko-KR" sz="2000" b="1" dirty="0">
                <a:latin typeface="HY견고딕"/>
                <a:ea typeface="HY견고딕"/>
              </a:rPr>
              <a:t> = 1; </a:t>
            </a: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dirty="0">
                <a:latin typeface="HY견고딕"/>
                <a:ea typeface="HY견고딕"/>
              </a:rPr>
              <a:t>double area = </a:t>
            </a:r>
            <a:r>
              <a:rPr lang="en-US" altLang="ko-KR" sz="2000" b="1" dirty="0" err="1">
                <a:latin typeface="HY견고딕"/>
                <a:ea typeface="HY견고딕"/>
              </a:rPr>
              <a:t>donut.getArea</a:t>
            </a:r>
            <a:r>
              <a:rPr lang="en-US" altLang="ko-KR" sz="2000" b="1" dirty="0">
                <a:latin typeface="HY견고딕"/>
                <a:ea typeface="HY견고딕"/>
              </a:rPr>
              <a:t>();</a:t>
            </a:r>
            <a:r>
              <a:rPr lang="en-US" altLang="ko-KR" sz="2000" dirty="0">
                <a:latin typeface="HY견고딕"/>
                <a:ea typeface="HY견고딕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// donut 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객체의 면적 알아내기</a:t>
            </a: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dirty="0" err="1">
                <a:latin typeface="HY견고딕"/>
                <a:ea typeface="HY견고딕"/>
              </a:rPr>
              <a:t>cout</a:t>
            </a:r>
            <a:r>
              <a:rPr lang="en-US" altLang="ko-KR" sz="2000" dirty="0">
                <a:latin typeface="HY견고딕"/>
                <a:ea typeface="HY견고딕"/>
              </a:rPr>
              <a:t> &lt;&lt; "donut </a:t>
            </a:r>
            <a:r>
              <a:rPr lang="ko-KR" altLang="en-US" sz="2000" dirty="0">
                <a:latin typeface="HY견고딕"/>
                <a:ea typeface="HY견고딕"/>
              </a:rPr>
              <a:t>면적은 </a:t>
            </a:r>
            <a:r>
              <a:rPr lang="en-US" altLang="ko-KR" sz="2000" dirty="0">
                <a:latin typeface="HY견고딕"/>
                <a:ea typeface="HY견고딕"/>
              </a:rPr>
              <a:t>" &lt;&lt; area &lt;&lt; </a:t>
            </a:r>
            <a:r>
              <a:rPr lang="en-US" altLang="ko-KR" sz="2000" dirty="0" err="1">
                <a:latin typeface="HY견고딕"/>
                <a:ea typeface="HY견고딕"/>
              </a:rPr>
              <a:t>endl</a:t>
            </a:r>
            <a:r>
              <a:rPr lang="en-US" altLang="ko-KR" sz="2000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endParaRPr lang="ko-KR" altLang="en-US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b="1" dirty="0">
                <a:latin typeface="HY견고딕"/>
                <a:ea typeface="HY견고딕"/>
              </a:rPr>
              <a:t>Circle pizza; </a:t>
            </a: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b="1" dirty="0" err="1">
                <a:latin typeface="HY견고딕"/>
                <a:ea typeface="HY견고딕"/>
              </a:rPr>
              <a:t>pizza.radius</a:t>
            </a:r>
            <a:r>
              <a:rPr lang="en-US" altLang="ko-KR" sz="2000" b="1" dirty="0">
                <a:latin typeface="HY견고딕"/>
                <a:ea typeface="HY견고딕"/>
              </a:rPr>
              <a:t> = 30;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// pizza 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객체의 반지름을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30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으로 설정</a:t>
            </a: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dirty="0">
                <a:latin typeface="HY견고딕"/>
                <a:ea typeface="HY견고딕"/>
              </a:rPr>
              <a:t>area = </a:t>
            </a:r>
            <a:r>
              <a:rPr lang="en-US" altLang="ko-KR" sz="2000" b="1" dirty="0" err="1">
                <a:latin typeface="HY견고딕"/>
                <a:ea typeface="HY견고딕"/>
              </a:rPr>
              <a:t>pizza.getArea</a:t>
            </a:r>
            <a:r>
              <a:rPr lang="en-US" altLang="ko-KR" sz="2000" b="1" dirty="0">
                <a:latin typeface="HY견고딕"/>
                <a:ea typeface="HY견고딕"/>
              </a:rPr>
              <a:t>(); </a:t>
            </a:r>
            <a:r>
              <a:rPr lang="en-US" altLang="ko-KR" sz="2000" dirty="0">
                <a:solidFill>
                  <a:srgbClr val="008000"/>
                </a:solidFill>
                <a:latin typeface="HY견고딕"/>
                <a:ea typeface="HY견고딕"/>
              </a:rPr>
              <a:t>// pizza </a:t>
            </a:r>
            <a:r>
              <a:rPr lang="ko-KR" altLang="en-US" sz="2000" dirty="0">
                <a:solidFill>
                  <a:srgbClr val="008000"/>
                </a:solidFill>
                <a:latin typeface="HY견고딕"/>
                <a:ea typeface="HY견고딕"/>
              </a:rPr>
              <a:t>객체의 면적 알아내기</a:t>
            </a:r>
          </a:p>
          <a:p>
            <a:pPr defTabSz="179999">
              <a:defRPr/>
            </a:pPr>
            <a:r>
              <a:rPr lang="ko-KR" altLang="en-US" sz="2000" dirty="0">
                <a:ea typeface="HY견고딕"/>
              </a:rPr>
              <a:t>	</a:t>
            </a:r>
            <a:r>
              <a:rPr lang="en-US" altLang="ko-KR" sz="2000" dirty="0" err="1">
                <a:latin typeface="HY견고딕"/>
                <a:ea typeface="HY견고딕"/>
              </a:rPr>
              <a:t>cout</a:t>
            </a:r>
            <a:r>
              <a:rPr lang="en-US" altLang="ko-KR" sz="2000" dirty="0">
                <a:latin typeface="HY견고딕"/>
                <a:ea typeface="HY견고딕"/>
              </a:rPr>
              <a:t> &lt;&lt; "pizza </a:t>
            </a:r>
            <a:r>
              <a:rPr lang="ko-KR" altLang="en-US" sz="2000" dirty="0">
                <a:latin typeface="HY견고딕"/>
                <a:ea typeface="HY견고딕"/>
              </a:rPr>
              <a:t>면적은 </a:t>
            </a:r>
            <a:r>
              <a:rPr lang="en-US" altLang="ko-KR" sz="2000" dirty="0">
                <a:latin typeface="HY견고딕"/>
                <a:ea typeface="HY견고딕"/>
              </a:rPr>
              <a:t>" &lt;&lt; area &lt;&lt; </a:t>
            </a:r>
            <a:r>
              <a:rPr lang="en-US" altLang="ko-KR" sz="2000" dirty="0" err="1">
                <a:latin typeface="HY견고딕"/>
                <a:ea typeface="HY견고딕"/>
              </a:rPr>
              <a:t>endl</a:t>
            </a:r>
            <a:r>
              <a:rPr lang="en-US" altLang="ko-KR" sz="2000" dirty="0">
                <a:latin typeface="HY견고딕"/>
                <a:ea typeface="HY견고딕"/>
              </a:rPr>
              <a:t>;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}</a:t>
            </a:r>
            <a:endParaRPr lang="ko-KR" altLang="en-US" sz="2000" b="1" dirty="0">
              <a:latin typeface="HY견고딕"/>
              <a:ea typeface="HY견고딕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2729" y="1844824"/>
            <a:ext cx="1225255" cy="312396"/>
          </a:xfrm>
          <a:prstGeom prst="wedgeRoundRectCallout">
            <a:avLst>
              <a:gd name="adj1" fmla="val -90805"/>
              <a:gd name="adj2" fmla="val 533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  <a:latin typeface="HY견고딕"/>
                <a:ea typeface="HY견고딕"/>
              </a:rPr>
              <a:t>객체 </a:t>
            </a:r>
            <a:r>
              <a:rPr lang="en-US" altLang="ko-KR" sz="1000">
                <a:solidFill>
                  <a:schemeClr val="tx1"/>
                </a:solidFill>
                <a:latin typeface="HY견고딕"/>
                <a:ea typeface="HY견고딕"/>
              </a:rPr>
              <a:t>donut </a:t>
            </a:r>
            <a:r>
              <a:rPr lang="ko-KR" altLang="en-US" sz="1000">
                <a:solidFill>
                  <a:schemeClr val="tx1"/>
                </a:solidFill>
                <a:latin typeface="HY견고딕"/>
                <a:ea typeface="HY견고딕"/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33444" y="1844824"/>
            <a:ext cx="1049472" cy="312396"/>
          </a:xfrm>
          <a:prstGeom prst="wedgeRoundRectCallout">
            <a:avLst>
              <a:gd name="adj1" fmla="val -284859"/>
              <a:gd name="adj2" fmla="val 1343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HY견고딕"/>
                <a:ea typeface="HY견고딕"/>
              </a:rPr>
              <a:t>donut</a:t>
            </a:r>
            <a:r>
              <a:rPr lang="ko-KR" altLang="en-US" sz="1000">
                <a:solidFill>
                  <a:schemeClr val="tx1"/>
                </a:solidFill>
                <a:latin typeface="HY견고딕"/>
                <a:ea typeface="HY견고딕"/>
              </a:rPr>
              <a:t>의 멤버 변수 접근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90561" y="5515224"/>
            <a:ext cx="3024336" cy="69867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HY견고딕"/>
                <a:ea typeface="HY견고딕"/>
              </a:rPr>
              <a:t>donut</a:t>
            </a:r>
            <a:r>
              <a:rPr lang="ko-KR" altLang="en-US" sz="2000">
                <a:latin typeface="HY견고딕"/>
                <a:ea typeface="HY견고딕"/>
              </a:rPr>
              <a:t> 면적은 </a:t>
            </a:r>
            <a:r>
              <a:rPr lang="en-US" altLang="ko-KR" sz="2000">
                <a:latin typeface="HY견고딕"/>
                <a:ea typeface="HY견고딕"/>
              </a:rPr>
              <a:t>3.14</a:t>
            </a:r>
          </a:p>
          <a:p>
            <a:pPr lvl="0">
              <a:defRPr/>
            </a:pPr>
            <a:r>
              <a:rPr lang="en-US" altLang="ko-KR" sz="2000">
                <a:latin typeface="HY견고딕"/>
                <a:ea typeface="HY견고딕"/>
              </a:rPr>
              <a:t>pizza</a:t>
            </a:r>
            <a:r>
              <a:rPr lang="ko-KR" altLang="en-US" sz="2000">
                <a:latin typeface="HY견고딕"/>
                <a:ea typeface="HY견고딕"/>
              </a:rPr>
              <a:t> 면적은 </a:t>
            </a:r>
            <a:r>
              <a:rPr lang="en-US" altLang="ko-KR" sz="2000">
                <a:latin typeface="HY견고딕"/>
                <a:ea typeface="HY견고딕"/>
              </a:rPr>
              <a:t>2826</a:t>
            </a:r>
            <a:endParaRPr lang="ko-KR" altLang="en-US" sz="2000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80975"/>
            <a:ext cx="10125075" cy="6810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>
                <a:latin typeface="HY견고딕"/>
                <a:ea typeface="HY견고딕"/>
              </a:rPr>
              <a:t>예제 </a:t>
            </a:r>
            <a:r>
              <a:rPr lang="en-US" altLang="ko-KR" sz="2800">
                <a:latin typeface="HY견고딕"/>
                <a:ea typeface="HY견고딕"/>
              </a:rPr>
              <a:t>3-1 Circle </a:t>
            </a:r>
            <a:r>
              <a:rPr lang="ko-KR" altLang="en-US" sz="2800">
                <a:latin typeface="HY견고딕"/>
                <a:ea typeface="HY견고딕"/>
              </a:rPr>
              <a:t>클래스의 객체 생성 및 활용</a:t>
            </a:r>
            <a:r>
              <a:rPr lang="en-US" altLang="ko-KR" sz="2800">
                <a:latin typeface="HY견고딕"/>
                <a:ea typeface="HY견고딕"/>
              </a:rPr>
              <a:t>(1)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91680" y="1410156"/>
            <a:ext cx="6118609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#include &lt;iostream&gt; 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using namespace std; 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HY견고딕"/>
                <a:ea typeface="HY견고딕"/>
              </a:rPr>
              <a:t>class Circle </a:t>
            </a:r>
            <a:r>
              <a:rPr lang="en-US" altLang="ko-KR" sz="2000" dirty="0">
                <a:latin typeface="HY견고딕"/>
                <a:ea typeface="HY견고딕"/>
              </a:rPr>
              <a:t>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   </a:t>
            </a:r>
            <a:r>
              <a:rPr lang="en-US" altLang="ko-KR" sz="2000" dirty="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2000" dirty="0">
                <a:solidFill>
                  <a:srgbClr val="0000FF"/>
                </a:solidFill>
                <a:latin typeface="HY견고딕"/>
                <a:ea typeface="HY견고딕"/>
              </a:rPr>
              <a:t>int radius; </a:t>
            </a:r>
            <a:r>
              <a:rPr lang="ko-KR" altLang="en-US" sz="2000" dirty="0">
                <a:solidFill>
                  <a:srgbClr val="0000FF"/>
                </a:solidFill>
                <a:latin typeface="HY견고딕"/>
                <a:ea typeface="HY견고딕"/>
              </a:rPr>
              <a:t>  </a:t>
            </a:r>
            <a:r>
              <a:rPr lang="ko-KR" altLang="en-US" sz="2000" dirty="0">
                <a:solidFill>
                  <a:srgbClr val="FF0000"/>
                </a:solidFill>
                <a:latin typeface="HY견고딕"/>
                <a:ea typeface="HY견고딕"/>
              </a:rPr>
              <a:t> </a:t>
            </a:r>
            <a:r>
              <a:rPr lang="en-US" altLang="ko-KR" sz="2000" dirty="0">
                <a:solidFill>
                  <a:srgbClr val="009E00"/>
                </a:solidFill>
                <a:latin typeface="HY견고딕"/>
                <a:ea typeface="HY견고딕"/>
              </a:rPr>
              <a:t>//</a:t>
            </a:r>
            <a:r>
              <a:rPr lang="ko-KR" altLang="en-US" sz="2000" dirty="0">
                <a:solidFill>
                  <a:srgbClr val="009E00"/>
                </a:solidFill>
                <a:latin typeface="HY견고딕"/>
                <a:ea typeface="HY견고딕"/>
              </a:rPr>
              <a:t> </a:t>
            </a:r>
            <a:r>
              <a:rPr lang="en-US" altLang="ko-KR" sz="2000" dirty="0">
                <a:solidFill>
                  <a:srgbClr val="009E00"/>
                </a:solidFill>
                <a:latin typeface="HY견고딕"/>
                <a:ea typeface="HY견고딕"/>
              </a:rPr>
              <a:t>private </a:t>
            </a:r>
            <a:r>
              <a:rPr lang="ko-KR" altLang="en-US" sz="2000" dirty="0">
                <a:solidFill>
                  <a:srgbClr val="009E00"/>
                </a:solidFill>
                <a:latin typeface="HY견고딕"/>
                <a:ea typeface="HY견고딕"/>
              </a:rPr>
              <a:t>설정됨</a:t>
            </a:r>
            <a:r>
              <a:rPr lang="en-US" altLang="ko-KR" sz="2000" dirty="0">
                <a:solidFill>
                  <a:srgbClr val="009E00"/>
                </a:solidFill>
                <a:latin typeface="HY견고딕"/>
                <a:ea typeface="HY견고딕"/>
              </a:rPr>
              <a:t>.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 public: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 </a:t>
            </a:r>
            <a:r>
              <a:rPr lang="en-US" altLang="ko-KR" sz="2000" dirty="0">
                <a:latin typeface="HY견고딕"/>
                <a:ea typeface="HY견고딕"/>
              </a:rPr>
              <a:t>double </a:t>
            </a:r>
            <a:r>
              <a:rPr lang="en-US" altLang="ko-KR" sz="2000" dirty="0" err="1">
                <a:latin typeface="HY견고딕"/>
                <a:ea typeface="HY견고딕"/>
              </a:rPr>
              <a:t>getArea</a:t>
            </a:r>
            <a:r>
              <a:rPr lang="en-US" altLang="ko-KR" sz="2000" dirty="0">
                <a:latin typeface="HY견고딕"/>
                <a:ea typeface="HY견고딕"/>
              </a:rPr>
              <a:t>(); </a:t>
            </a:r>
          </a:p>
          <a:p>
            <a:pPr defTabSz="179999">
              <a:defRPr/>
            </a:pPr>
            <a:r>
              <a:rPr lang="en-US" altLang="ko-KR" sz="2000" b="1" dirty="0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double Circle::</a:t>
            </a:r>
            <a:r>
              <a:rPr lang="en-US" altLang="ko-KR" sz="2000" dirty="0" err="1">
                <a:latin typeface="HY견고딕"/>
                <a:ea typeface="HY견고딕"/>
              </a:rPr>
              <a:t>getArea</a:t>
            </a:r>
            <a:r>
              <a:rPr lang="en-US" altLang="ko-KR" sz="2000" dirty="0">
                <a:latin typeface="HY견고딕"/>
                <a:ea typeface="HY견고딕"/>
              </a:rPr>
              <a:t>() {</a:t>
            </a:r>
          </a:p>
          <a:p>
            <a:pPr defTabSz="179999">
              <a:defRPr/>
            </a:pPr>
            <a:r>
              <a:rPr lang="en-US" altLang="ko-KR" sz="2000" dirty="0">
                <a:ea typeface="HY견고딕"/>
              </a:rPr>
              <a:t>	</a:t>
            </a:r>
            <a:r>
              <a:rPr lang="en-US" altLang="ko-KR" sz="2000" dirty="0">
                <a:latin typeface="HY견고딕"/>
                <a:ea typeface="HY견고딕"/>
              </a:rPr>
              <a:t>return 3.14*radius*radius;</a:t>
            </a:r>
          </a:p>
          <a:p>
            <a:pPr defTabSz="179999">
              <a:defRPr/>
            </a:pPr>
            <a:r>
              <a:rPr lang="en-US" altLang="ko-KR" sz="2000" dirty="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  <a:p>
            <a:pPr defTabSz="179999">
              <a:defRPr/>
            </a:pPr>
            <a:endParaRPr lang="en-US" altLang="ko-KR" sz="2000" dirty="0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>
                <a:latin typeface="HY견고딕"/>
                <a:ea typeface="HY견고딕"/>
              </a:rPr>
              <a:pPr lvl="0">
                <a:defRPr/>
              </a:pPr>
              <a:t>8</a:t>
            </a:fld>
            <a:endParaRPr lang="en-US" altLang="en-US">
              <a:latin typeface="HY견고딕"/>
              <a:ea typeface="HY견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9906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>
                <a:latin typeface="HY견고딕"/>
                <a:ea typeface="HY견고딕"/>
              </a:rPr>
              <a:t>예제 </a:t>
            </a:r>
            <a:r>
              <a:rPr lang="en-US" altLang="ko-KR">
                <a:latin typeface="HY견고딕"/>
                <a:ea typeface="HY견고딕"/>
              </a:rPr>
              <a:t>3-1 Circle </a:t>
            </a:r>
            <a:r>
              <a:rPr lang="ko-KR" altLang="en-US">
                <a:latin typeface="HY견고딕"/>
                <a:ea typeface="HY견고딕"/>
              </a:rPr>
              <a:t>클래스의 객체 생성 및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3400" y="2114448"/>
            <a:ext cx="8604448" cy="332152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endParaRPr lang="en-US" altLang="ko-KR" sz="12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int main() {</a:t>
            </a:r>
          </a:p>
          <a:p>
            <a:pPr defTabSz="179999">
              <a:defRPr/>
            </a:pPr>
            <a:r>
              <a:rPr lang="en-US" altLang="ko-KR" sz="2000">
                <a:ea typeface="HY견고딕"/>
              </a:rPr>
              <a:t>	</a:t>
            </a:r>
            <a:r>
              <a:rPr lang="en-US" altLang="ko-KR" sz="2000" b="1">
                <a:solidFill>
                  <a:srgbClr val="FF0000"/>
                </a:solidFill>
                <a:latin typeface="HY견고딕"/>
                <a:ea typeface="HY견고딕"/>
              </a:rPr>
              <a:t>Circle donut, pizza; </a:t>
            </a: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 b="1" strike="sngStrike">
                <a:latin typeface="HY견고딕"/>
                <a:ea typeface="HY견고딕"/>
              </a:rPr>
              <a:t>donut.radius = 1; </a:t>
            </a:r>
            <a:r>
              <a:rPr lang="en-US" altLang="ko-KR" sz="2000" b="1">
                <a:latin typeface="HY견고딕"/>
                <a:ea typeface="HY견고딕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>
                <a:solidFill>
                  <a:srgbClr val="FF0000"/>
                </a:solidFill>
                <a:latin typeface="HY견고딕"/>
                <a:ea typeface="HY견고딕"/>
              </a:rPr>
              <a:t>컴파일에러 발생</a:t>
            </a:r>
            <a:endParaRPr lang="ko-KR" altLang="en-US" sz="2000">
              <a:solidFill>
                <a:srgbClr val="008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double area = </a:t>
            </a:r>
            <a:r>
              <a:rPr lang="en-US" altLang="ko-KR" sz="2000" b="1">
                <a:latin typeface="HY견고딕"/>
                <a:ea typeface="HY견고딕"/>
              </a:rPr>
              <a:t>donut.getArea();</a:t>
            </a:r>
            <a:r>
              <a:rPr lang="en-US" altLang="ko-KR" sz="2000">
                <a:latin typeface="HY견고딕"/>
                <a:ea typeface="HY견고딕"/>
              </a:rPr>
              <a:t> </a:t>
            </a:r>
            <a:endParaRPr lang="en-US" altLang="ko-KR" sz="2000">
              <a:solidFill>
                <a:srgbClr val="008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cout &lt;&lt; "donut </a:t>
            </a:r>
            <a:r>
              <a:rPr lang="ko-KR" altLang="en-US" sz="2000">
                <a:latin typeface="HY견고딕"/>
                <a:ea typeface="HY견고딕"/>
              </a:rPr>
              <a:t>면적은 </a:t>
            </a:r>
            <a:r>
              <a:rPr lang="en-US" altLang="ko-KR" sz="2000">
                <a:latin typeface="HY견고딕"/>
                <a:ea typeface="HY견고딕"/>
              </a:rPr>
              <a:t>" &lt;&lt; area &lt;&lt; endl;</a:t>
            </a:r>
          </a:p>
          <a:p>
            <a:pPr defTabSz="179999">
              <a:defRPr/>
            </a:pPr>
            <a:endParaRPr lang="ko-KR" altLang="en-US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 b="1" strike="sngStrike">
                <a:latin typeface="HY견고딕"/>
                <a:ea typeface="HY견고딕"/>
              </a:rPr>
              <a:t>pizza.radius = 30;</a:t>
            </a:r>
            <a:r>
              <a:rPr lang="en-US" altLang="ko-KR" sz="2000" b="1">
                <a:latin typeface="HY견고딕"/>
                <a:ea typeface="HY견고딕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HY견고딕"/>
                <a:ea typeface="HY견고딕"/>
              </a:rPr>
              <a:t>// </a:t>
            </a:r>
            <a:r>
              <a:rPr lang="ko-KR" altLang="en-US" sz="2000">
                <a:solidFill>
                  <a:srgbClr val="FF0000"/>
                </a:solidFill>
                <a:latin typeface="HY견고딕"/>
                <a:ea typeface="HY견고딕"/>
              </a:rPr>
              <a:t>컴파일에러 발생</a:t>
            </a:r>
            <a:endParaRPr lang="en-US" altLang="ko-KR" sz="2000">
              <a:solidFill>
                <a:srgbClr val="008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area = </a:t>
            </a:r>
            <a:r>
              <a:rPr lang="en-US" altLang="ko-KR" sz="2000" b="1">
                <a:latin typeface="HY견고딕"/>
                <a:ea typeface="HY견고딕"/>
              </a:rPr>
              <a:t>pizza.getArea(); </a:t>
            </a:r>
            <a:endParaRPr lang="en-US" altLang="ko-KR" sz="2000">
              <a:solidFill>
                <a:srgbClr val="008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ko-KR" altLang="en-US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cout &lt;&lt; "pizza </a:t>
            </a:r>
            <a:r>
              <a:rPr lang="ko-KR" altLang="en-US" sz="2000">
                <a:latin typeface="HY견고딕"/>
                <a:ea typeface="HY견고딕"/>
              </a:rPr>
              <a:t>면적은 </a:t>
            </a:r>
            <a:r>
              <a:rPr lang="en-US" altLang="ko-KR" sz="2000">
                <a:latin typeface="HY견고딕"/>
                <a:ea typeface="HY견고딕"/>
              </a:rPr>
              <a:t>" &lt;&lt; area &lt;&lt; endl;</a:t>
            </a: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</p:spPr>
        <p:txBody>
          <a:bodyPr>
            <a:noAutofit/>
          </a:bodyPr>
          <a:lstStyle/>
          <a:p>
            <a:pPr lvl="0">
              <a:defRPr/>
            </a:pPr>
            <a:fld id="{01870596-DAFA-46D2-82A7-2B6B5F8E0EA4}" type="slidenum">
              <a:rPr lang="en-US" altLang="en-US" sz="2000">
                <a:latin typeface="HY견고딕"/>
                <a:ea typeface="HY견고딕"/>
              </a:rPr>
              <a:pPr lvl="0">
                <a:defRPr/>
              </a:pPr>
              <a:t>9</a:t>
            </a:fld>
            <a:endParaRPr lang="en-US" altLang="en-US" sz="2000">
              <a:latin typeface="HY견고딕"/>
              <a:ea typeface="HY견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80975"/>
            <a:ext cx="10125075" cy="6810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>
                <a:latin typeface="HY견고딕"/>
                <a:ea typeface="HY견고딕"/>
              </a:rPr>
              <a:t>예제 </a:t>
            </a:r>
            <a:r>
              <a:rPr lang="en-US" altLang="ko-KR" sz="2800">
                <a:latin typeface="HY견고딕"/>
                <a:ea typeface="HY견고딕"/>
              </a:rPr>
              <a:t>3-1 Circle </a:t>
            </a:r>
            <a:r>
              <a:rPr lang="ko-KR" altLang="en-US" sz="2800">
                <a:latin typeface="HY견고딕"/>
                <a:ea typeface="HY견고딕"/>
              </a:rPr>
              <a:t>클래스의 객체 생성 및 활용</a:t>
            </a:r>
            <a:r>
              <a:rPr lang="en-US" altLang="ko-KR" sz="2800">
                <a:latin typeface="HY견고딕"/>
                <a:ea typeface="HY견고딕"/>
              </a:rPr>
              <a:t>(2)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12694" y="890814"/>
            <a:ext cx="6118609" cy="5584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#include &lt;iostream&gt; </a:t>
            </a: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using namespace std; </a:t>
            </a:r>
          </a:p>
          <a:p>
            <a:pPr defTabSz="179999">
              <a:defRPr/>
            </a:pPr>
            <a:endParaRPr lang="en-US" altLang="ko-KR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solidFill>
                  <a:schemeClr val="dk1"/>
                </a:solidFill>
                <a:latin typeface="HY견고딕"/>
                <a:ea typeface="HY견고딕"/>
              </a:rPr>
              <a:t>class Circle </a:t>
            </a:r>
            <a:r>
              <a:rPr lang="en-US" altLang="ko-KR" sz="2000">
                <a:latin typeface="HY견고딕"/>
                <a:ea typeface="HY견고딕"/>
              </a:rPr>
              <a:t>{</a:t>
            </a:r>
          </a:p>
          <a:p>
            <a:pPr defTabSz="179999">
              <a:defRPr/>
            </a:pPr>
            <a:r>
              <a:rPr lang="en-US" altLang="ko-KR" sz="2000">
                <a:ea typeface="HY견고딕"/>
              </a:rPr>
              <a:t>   </a:t>
            </a:r>
            <a:r>
              <a:rPr lang="en-US" altLang="ko-KR" sz="2000">
                <a:solidFill>
                  <a:srgbClr val="0000FF"/>
                </a:solidFill>
                <a:ea typeface="HY견고딕"/>
              </a:rPr>
              <a:t>	</a:t>
            </a:r>
            <a:r>
              <a:rPr lang="en-US" altLang="ko-KR" sz="2000">
                <a:solidFill>
                  <a:srgbClr val="FF0000"/>
                </a:solidFill>
                <a:latin typeface="HY견고딕"/>
                <a:ea typeface="HY견고딕"/>
              </a:rPr>
              <a:t>int radius; </a:t>
            </a:r>
            <a:r>
              <a:rPr lang="ko-KR" altLang="en-US" sz="2000">
                <a:solidFill>
                  <a:srgbClr val="0000FF"/>
                </a:solidFill>
                <a:latin typeface="HY견고딕"/>
                <a:ea typeface="HY견고딕"/>
              </a:rPr>
              <a:t>  </a:t>
            </a:r>
            <a:r>
              <a:rPr lang="ko-KR" altLang="en-US" sz="2000">
                <a:solidFill>
                  <a:srgbClr val="FF0000"/>
                </a:solidFill>
                <a:latin typeface="HY견고딕"/>
                <a:ea typeface="HY견고딕"/>
              </a:rPr>
              <a:t> </a:t>
            </a:r>
            <a:endParaRPr lang="en-US" altLang="ko-KR" sz="2000">
              <a:solidFill>
                <a:srgbClr val="FF0000"/>
              </a:solidFill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 public:</a:t>
            </a:r>
          </a:p>
          <a:p>
            <a:pPr defTabSz="179999">
              <a:defRPr/>
            </a:pPr>
            <a:r>
              <a:rPr lang="en-US" altLang="ko-KR" sz="2000">
                <a:ea typeface="HY견고딕"/>
              </a:rPr>
              <a:t>	 </a:t>
            </a:r>
            <a:r>
              <a:rPr lang="en-US" altLang="ko-KR" sz="2000">
                <a:latin typeface="HY견고딕"/>
                <a:ea typeface="HY견고딕"/>
              </a:rPr>
              <a:t>double getArea(); </a:t>
            </a:r>
          </a:p>
          <a:p>
            <a:pPr defTabSz="179999">
              <a:defRPr/>
            </a:pPr>
            <a:r>
              <a:rPr lang="ko-KR" altLang="en-US" sz="2000">
                <a:latin typeface="HY견고딕"/>
                <a:ea typeface="HY견고딕"/>
              </a:rPr>
              <a:t>  </a:t>
            </a:r>
            <a:r>
              <a:rPr lang="ko-KR" altLang="en-US" sz="2000">
                <a:solidFill>
                  <a:srgbClr val="FF0000"/>
                </a:solidFill>
                <a:latin typeface="HY견고딕"/>
                <a:ea typeface="HY견고딕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HY견고딕"/>
                <a:ea typeface="HY견고딕"/>
              </a:rPr>
              <a:t>void setRadius(int r);</a:t>
            </a:r>
            <a:endParaRPr lang="en-US" altLang="ko-KR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 b="1">
                <a:latin typeface="HY견고딕"/>
                <a:ea typeface="HY견고딕"/>
              </a:rPr>
              <a:t>}; </a:t>
            </a:r>
          </a:p>
          <a:p>
            <a:pPr defTabSz="179999">
              <a:defRPr/>
            </a:pPr>
            <a:endParaRPr lang="en-US" altLang="ko-KR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double Circle::getArea() {</a:t>
            </a:r>
          </a:p>
          <a:p>
            <a:pPr defTabSz="179999">
              <a:defRPr/>
            </a:pPr>
            <a:r>
              <a:rPr lang="en-US" altLang="ko-KR" sz="2000">
                <a:ea typeface="HY견고딕"/>
              </a:rPr>
              <a:t>	</a:t>
            </a:r>
            <a:r>
              <a:rPr lang="en-US" altLang="ko-KR" sz="2000">
                <a:latin typeface="HY견고딕"/>
                <a:ea typeface="HY견고딕"/>
              </a:rPr>
              <a:t>return 3.14*radius*radius;</a:t>
            </a: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>
                <a:solidFill>
                  <a:srgbClr val="FF0000"/>
                </a:solidFill>
                <a:latin typeface="HY견고딕"/>
                <a:ea typeface="HY견고딕"/>
              </a:rPr>
              <a:t>void Circle::setRadius(int r) {</a:t>
            </a:r>
          </a:p>
          <a:p>
            <a:pPr defTabSz="179999">
              <a:defRPr/>
            </a:pPr>
            <a:r>
              <a:rPr lang="en-US" altLang="ko-KR" sz="2000">
                <a:solidFill>
                  <a:srgbClr val="FF0000"/>
                </a:solidFill>
                <a:ea typeface="HY견고딕"/>
              </a:rPr>
              <a:t>	  </a:t>
            </a:r>
            <a:r>
              <a:rPr lang="en-US" altLang="ko-KR" sz="2000">
                <a:solidFill>
                  <a:srgbClr val="FF0000"/>
                </a:solidFill>
                <a:latin typeface="HY견고딕"/>
                <a:ea typeface="HY견고딕"/>
              </a:rPr>
              <a:t>radius=r;</a:t>
            </a:r>
            <a:endParaRPr lang="en-US" altLang="ko-KR" sz="2000">
              <a:latin typeface="HY견고딕"/>
              <a:ea typeface="HY견고딕"/>
            </a:endParaRPr>
          </a:p>
          <a:p>
            <a:pPr defTabSz="179999">
              <a:defRPr/>
            </a:pPr>
            <a:r>
              <a:rPr lang="en-US" altLang="ko-KR" sz="2000">
                <a:latin typeface="HY견고딕"/>
                <a:ea typeface="HY견고딕"/>
              </a:rPr>
              <a:t>}</a:t>
            </a:r>
          </a:p>
          <a:p>
            <a:pPr defTabSz="179999">
              <a:defRPr/>
            </a:pPr>
            <a:endParaRPr lang="en-US" altLang="ko-KR" sz="2000"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9865</TotalTime>
  <Words>3016</Words>
  <Application>Microsoft Office PowerPoint</Application>
  <PresentationFormat>화면 슬라이드 쇼(4:3)</PresentationFormat>
  <Paragraphs>668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HY견고딕</vt:lpstr>
      <vt:lpstr>HY얕은샘물M</vt:lpstr>
      <vt:lpstr>굴림</vt:lpstr>
      <vt:lpstr>돋움체</vt:lpstr>
      <vt:lpstr>휴먼둥근헤드라인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3_Crayons</vt:lpstr>
      <vt:lpstr>1_가을</vt:lpstr>
      <vt:lpstr>PowerPoint 프레젠테이션</vt:lpstr>
      <vt:lpstr>PowerPoint 프레젠테이션</vt:lpstr>
      <vt:lpstr>PowerPoint 프레젠테이션</vt:lpstr>
      <vt:lpstr>PowerPoint 프레젠테이션</vt:lpstr>
      <vt:lpstr>예제 3-1 Circle 클래스의 객체 생성 및 활용</vt:lpstr>
      <vt:lpstr>예제 3-1 Circle 클래스의 객체 생성 및 활용</vt:lpstr>
      <vt:lpstr>예제 3-1 Circle 클래스의 객체 생성 및 활용(1)</vt:lpstr>
      <vt:lpstr>예제 3-1 Circle 클래스의 객체 생성 및 활용</vt:lpstr>
      <vt:lpstr>예제 3-1 Circle 클래스의 객체 생성 및 활용(2)</vt:lpstr>
      <vt:lpstr>예제 3-1 Circle 클래스의 객체 생성 및 활용</vt:lpstr>
      <vt:lpstr>PowerPoint 프레젠테이션</vt:lpstr>
      <vt:lpstr>PowerPoint 프레젠테이션</vt:lpstr>
      <vt:lpstr>객체 이름과 생성, 접근 과정</vt:lpstr>
      <vt:lpstr>예제 3-2(실습) – Rectangle                           클래스 만들기</vt:lpstr>
      <vt:lpstr>예제 3-2(실습) 정답</vt:lpstr>
      <vt:lpstr>생성자</vt:lpstr>
      <vt:lpstr>생성자 함수의 특징</vt:lpstr>
      <vt:lpstr>생성자 함수의 특징</vt:lpstr>
      <vt:lpstr>PowerPoint 프레젠테이션</vt:lpstr>
      <vt:lpstr>PowerPoint 프레젠테이션</vt:lpstr>
      <vt:lpstr>예제 3–3 2 개의 생성자를 가진 Circle 클래스</vt:lpstr>
      <vt:lpstr>객체 생성 및  생성자 실행 과정</vt:lpstr>
      <vt:lpstr>생성자가 다른 생성자 호출 (위임 생성자) C++11 부터 가능</vt:lpstr>
      <vt:lpstr>예제 3–3 2 개의 생성자를 가진 Circle 클래스</vt:lpstr>
      <vt:lpstr>예제 3-4  생성자에서 다른 생성자 호출 연습 (위임 생성자 만들기)</vt:lpstr>
      <vt:lpstr>다양한 생성자의 멤버 변수 초기화 방법</vt:lpstr>
      <vt:lpstr>다양한 생성자의 멤버 변수 초기화 방법</vt:lpstr>
      <vt:lpstr>다양한 생성자의 멤버 변수 초기화 방법</vt:lpstr>
      <vt:lpstr>예제 3-5 멤버변수의 초기화와                위임 생성자 활용</vt:lpstr>
      <vt:lpstr>기본 생성자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예제 3-6(실습) – Rectangle 클래스 만들기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user</cp:lastModifiedBy>
  <cp:revision>459</cp:revision>
  <dcterms:created xsi:type="dcterms:W3CDTF">2007-06-29T06:43:39Z</dcterms:created>
  <dcterms:modified xsi:type="dcterms:W3CDTF">2020-10-24T15:00:59Z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